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Roboto" panose="020B0604020202020204" charset="0"/>
      <p:regular r:id="rId14"/>
      <p:bold r:id="rId15"/>
      <p:italic r:id="rId16"/>
      <p:boldItalic r:id="rId17"/>
    </p:embeddedFont>
    <p:embeddedFont>
      <p:font typeface="Lato" panose="020B0604020202020204" charset="0"/>
      <p:regular r:id="rId18"/>
      <p:bold r:id="rId19"/>
      <p:italic r:id="rId20"/>
      <p:boldItalic r:id="rId21"/>
    </p:embeddedFont>
    <p:embeddedFont>
      <p:font typeface="Raleway" panose="020B0604020202020204" charset="0"/>
      <p:regular r:id="rId22"/>
      <p:bold r:id="rId23"/>
      <p:italic r:id="rId24"/>
      <p:boldItalic r:id="rId25"/>
    </p:embeddedFont>
    <p:embeddedFont>
      <p:font typeface="Proxima Nova"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2107870-F1B8-4F7E-B26A-19CD3A33E0E1}">
  <a:tblStyle styleId="{42107870-F1B8-4F7E-B26A-19CD3A33E0E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83" autoAdjust="0"/>
  </p:normalViewPr>
  <p:slideViewPr>
    <p:cSldViewPr snapToGrid="0">
      <p:cViewPr varScale="1">
        <p:scale>
          <a:sx n="119" d="100"/>
          <a:sy n="119" d="100"/>
        </p:scale>
        <p:origin x="171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c716db32e_0_1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c716db32e_0_1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c716db32e_0_1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c716db32e_0_1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637f0227a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637f0227a_0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of our assumptions have been part of the model since the 1990s and needed to be refreshed as part of this project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best way to understand the update is the four sets of inputs go inside the fleet mix model.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interest of time - I will focus on items 1 and 2 in this presentation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637f0227a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637f0227a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sz="1400" dirty="0">
                <a:latin typeface="Lato"/>
                <a:ea typeface="Lato"/>
                <a:cs typeface="Lato"/>
                <a:sym typeface="Lato"/>
              </a:rPr>
              <a:t>CAA dataset is owned by CAA. </a:t>
            </a:r>
            <a:endParaRPr sz="1400" dirty="0">
              <a:latin typeface="Lato"/>
              <a:ea typeface="Lato"/>
              <a:cs typeface="Lato"/>
              <a:sym typeface="Lato"/>
            </a:endParaRPr>
          </a:p>
          <a:p>
            <a:pPr marL="0" lvl="0" indent="0" algn="l" rtl="0">
              <a:spcBef>
                <a:spcPts val="0"/>
              </a:spcBef>
              <a:spcAft>
                <a:spcPts val="0"/>
              </a:spcAft>
              <a:buNone/>
            </a:pPr>
            <a:endParaRPr lang="en-GB"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c716db3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c716db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Again – this presentation is not about the data but about the R code.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How would you do </a:t>
            </a:r>
            <a:r>
              <a:rPr lang="en-GB"/>
              <a:t>it differently? </a:t>
            </a: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637f0227a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637f0227a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cb09212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8cb09212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major routines to allocate all these records into buckets was carried out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Which are essentially collection of if statements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dirty="0">
                <a:solidFill>
                  <a:srgbClr val="7F848B"/>
                </a:solidFill>
              </a:rPr>
              <a:t>A FMM descriptor of aircraft service based on carrier business model</a:t>
            </a:r>
            <a:endParaRPr dirty="0">
              <a:solidFill>
                <a:srgbClr val="7F848B"/>
              </a:solidFill>
            </a:endParaRPr>
          </a:p>
          <a:p>
            <a:pPr marL="0" lvl="0" indent="0" algn="l" rtl="0">
              <a:lnSpc>
                <a:spcPct val="115000"/>
              </a:lnSpc>
              <a:spcBef>
                <a:spcPts val="0"/>
              </a:spcBef>
              <a:spcAft>
                <a:spcPts val="0"/>
              </a:spcAft>
              <a:buNone/>
            </a:pPr>
            <a:r>
              <a:rPr lang="en" sz="800" b="1" dirty="0">
                <a:solidFill>
                  <a:srgbClr val="7F848B"/>
                </a:solidFill>
              </a:rPr>
              <a:t>Sch </a:t>
            </a:r>
            <a:r>
              <a:rPr lang="en" sz="800" dirty="0">
                <a:solidFill>
                  <a:srgbClr val="7F848B"/>
                </a:solidFill>
              </a:rPr>
              <a:t>– for Scheduled legacy carriers</a:t>
            </a:r>
            <a:endParaRPr sz="800" dirty="0">
              <a:solidFill>
                <a:srgbClr val="7F848B"/>
              </a:solidFill>
            </a:endParaRPr>
          </a:p>
          <a:p>
            <a:pPr marL="0" lvl="0" indent="0" algn="l" rtl="0">
              <a:lnSpc>
                <a:spcPct val="115000"/>
              </a:lnSpc>
              <a:spcBef>
                <a:spcPts val="0"/>
              </a:spcBef>
              <a:spcAft>
                <a:spcPts val="0"/>
              </a:spcAft>
              <a:buNone/>
            </a:pPr>
            <a:r>
              <a:rPr lang="en" sz="800" b="1" dirty="0">
                <a:solidFill>
                  <a:srgbClr val="7F848B"/>
                </a:solidFill>
              </a:rPr>
              <a:t>Ch</a:t>
            </a:r>
            <a:r>
              <a:rPr lang="en" sz="800" dirty="0">
                <a:solidFill>
                  <a:srgbClr val="7F848B"/>
                </a:solidFill>
              </a:rPr>
              <a:t> – for Charter services</a:t>
            </a:r>
            <a:endParaRPr sz="800" dirty="0">
              <a:solidFill>
                <a:srgbClr val="7F848B"/>
              </a:solidFill>
            </a:endParaRPr>
          </a:p>
          <a:p>
            <a:pPr marL="0" lvl="0" indent="0" algn="l" rtl="0">
              <a:lnSpc>
                <a:spcPct val="115000"/>
              </a:lnSpc>
              <a:spcBef>
                <a:spcPts val="0"/>
              </a:spcBef>
              <a:spcAft>
                <a:spcPts val="0"/>
              </a:spcAft>
              <a:buNone/>
            </a:pPr>
            <a:r>
              <a:rPr lang="en" sz="800" b="1" dirty="0">
                <a:solidFill>
                  <a:srgbClr val="7F848B"/>
                </a:solidFill>
              </a:rPr>
              <a:t>NFC</a:t>
            </a:r>
            <a:r>
              <a:rPr lang="en" sz="800" dirty="0">
                <a:solidFill>
                  <a:srgbClr val="7F848B"/>
                </a:solidFill>
              </a:rPr>
              <a:t> – No Frills Carriers or UK Low Cost Carriers which are Easyjet, Ryanair and Jet2.com</a:t>
            </a:r>
            <a:endParaRPr sz="800" dirty="0">
              <a:solidFill>
                <a:srgbClr val="7F848B"/>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8cb09212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8cb09212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Figures rounded </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p:cNvPicPr preferRelativeResize="0"/>
          <p:nvPr/>
        </p:nvPicPr>
        <p:blipFill rotWithShape="1">
          <a:blip r:embed="rId3">
            <a:alphaModFix/>
          </a:blip>
          <a:srcRect t="3340" b="3349"/>
          <a:stretch/>
        </p:blipFill>
        <p:spPr>
          <a:xfrm>
            <a:off x="429672" y="1130475"/>
            <a:ext cx="3985875" cy="2479500"/>
          </a:xfrm>
          <a:prstGeom prst="rect">
            <a:avLst/>
          </a:prstGeom>
          <a:noFill/>
          <a:ln>
            <a:noFill/>
          </a:ln>
        </p:spPr>
      </p:pic>
      <p:sp>
        <p:nvSpPr>
          <p:cNvPr id="136" name="Google Shape;136;p17"/>
          <p:cNvSpPr txBox="1">
            <a:spLocks noGrp="1"/>
          </p:cNvSpPr>
          <p:nvPr>
            <p:ph type="ctrTitle"/>
          </p:nvPr>
        </p:nvSpPr>
        <p:spPr>
          <a:xfrm>
            <a:off x="4572000" y="1130475"/>
            <a:ext cx="4150200" cy="24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Fleet Mix Model Parameter Generator </a:t>
            </a:r>
            <a:endParaRPr/>
          </a:p>
        </p:txBody>
      </p:sp>
      <p:sp>
        <p:nvSpPr>
          <p:cNvPr id="137" name="Google Shape;137;p17"/>
          <p:cNvSpPr txBox="1">
            <a:spLocks noGrp="1"/>
          </p:cNvSpPr>
          <p:nvPr>
            <p:ph type="subTitle" idx="1"/>
          </p:nvPr>
        </p:nvSpPr>
        <p:spPr>
          <a:xfrm>
            <a:off x="4070525" y="98575"/>
            <a:ext cx="4848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Coffee &amp; Coding - 26th of June 2019</a:t>
            </a:r>
            <a:endParaRPr/>
          </a:p>
        </p:txBody>
      </p:sp>
      <p:sp>
        <p:nvSpPr>
          <p:cNvPr id="138" name="Google Shape;138;p17"/>
          <p:cNvSpPr txBox="1">
            <a:spLocks noGrp="1"/>
          </p:cNvSpPr>
          <p:nvPr>
            <p:ph type="subTitle" idx="1"/>
          </p:nvPr>
        </p:nvSpPr>
        <p:spPr>
          <a:xfrm>
            <a:off x="755250" y="3979775"/>
            <a:ext cx="78525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A description of the R Script using CAA movement data and IBA aircraft inventory to derive model parameters.</a:t>
            </a:r>
            <a:endParaRPr sz="1000" i="1"/>
          </a:p>
        </p:txBody>
      </p:sp>
      <p:pic>
        <p:nvPicPr>
          <p:cNvPr id="139" name="Google Shape;139;p17"/>
          <p:cNvPicPr preferRelativeResize="0"/>
          <p:nvPr/>
        </p:nvPicPr>
        <p:blipFill>
          <a:blip r:embed="rId4">
            <a:alphaModFix/>
          </a:blip>
          <a:stretch>
            <a:fillRect/>
          </a:stretch>
        </p:blipFill>
        <p:spPr>
          <a:xfrm>
            <a:off x="7840850" y="3212875"/>
            <a:ext cx="766900" cy="76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63675" y="54025"/>
            <a:ext cx="7418100" cy="13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to use for 2017 fleet modelling parameter review </a:t>
            </a:r>
            <a:endParaRPr/>
          </a:p>
        </p:txBody>
      </p:sp>
      <p:graphicFrame>
        <p:nvGraphicFramePr>
          <p:cNvPr id="275" name="Google Shape;275;p26"/>
          <p:cNvGraphicFramePr/>
          <p:nvPr>
            <p:extLst>
              <p:ext uri="{D42A27DB-BD31-4B8C-83A1-F6EECF244321}">
                <p14:modId xmlns:p14="http://schemas.microsoft.com/office/powerpoint/2010/main" val="146942401"/>
              </p:ext>
            </p:extLst>
          </p:nvPr>
        </p:nvGraphicFramePr>
        <p:xfrm>
          <a:off x="4619825" y="811650"/>
          <a:ext cx="4394100" cy="3480894"/>
        </p:xfrm>
        <a:graphic>
          <a:graphicData uri="http://schemas.openxmlformats.org/drawingml/2006/table">
            <a:tbl>
              <a:tblPr>
                <a:noFill/>
                <a:tableStyleId>{42107870-F1B8-4F7E-B26A-19CD3A33E0E1}</a:tableStyleId>
              </a:tblPr>
              <a:tblGrid>
                <a:gridCol w="1292925">
                  <a:extLst>
                    <a:ext uri="{9D8B030D-6E8A-4147-A177-3AD203B41FA5}">
                      <a16:colId xmlns:a16="http://schemas.microsoft.com/office/drawing/2014/main" val="20000"/>
                    </a:ext>
                  </a:extLst>
                </a:gridCol>
                <a:gridCol w="1189875">
                  <a:extLst>
                    <a:ext uri="{9D8B030D-6E8A-4147-A177-3AD203B41FA5}">
                      <a16:colId xmlns:a16="http://schemas.microsoft.com/office/drawing/2014/main" val="20001"/>
                    </a:ext>
                  </a:extLst>
                </a:gridCol>
                <a:gridCol w="965025">
                  <a:extLst>
                    <a:ext uri="{9D8B030D-6E8A-4147-A177-3AD203B41FA5}">
                      <a16:colId xmlns:a16="http://schemas.microsoft.com/office/drawing/2014/main" val="20002"/>
                    </a:ext>
                  </a:extLst>
                </a:gridCol>
                <a:gridCol w="946275">
                  <a:extLst>
                    <a:ext uri="{9D8B030D-6E8A-4147-A177-3AD203B41FA5}">
                      <a16:colId xmlns:a16="http://schemas.microsoft.com/office/drawing/2014/main" val="20003"/>
                    </a:ext>
                  </a:extLst>
                </a:gridCol>
              </a:tblGrid>
              <a:tr h="0">
                <a:tc>
                  <a:txBody>
                    <a:bodyPr/>
                    <a:lstStyle/>
                    <a:p>
                      <a:pPr marL="0" lvl="0" indent="0" algn="l" rtl="0">
                        <a:lnSpc>
                          <a:spcPct val="115000"/>
                        </a:lnSpc>
                        <a:spcBef>
                          <a:spcPts val="0"/>
                        </a:spcBef>
                        <a:spcAft>
                          <a:spcPts val="0"/>
                        </a:spcAft>
                        <a:buNone/>
                      </a:pPr>
                      <a:r>
                        <a:rPr lang="en" sz="1000" b="1">
                          <a:solidFill>
                            <a:srgbClr val="FFFFFF"/>
                          </a:solidFill>
                        </a:rPr>
                        <a:t>Seat Class</a:t>
                      </a:r>
                      <a:endParaRPr sz="1000" b="1">
                        <a:solidFill>
                          <a:srgbClr val="FFFFFF"/>
                        </a:solidFill>
                      </a:endParaRPr>
                    </a:p>
                  </a:txBody>
                  <a:tcPr marL="68575" marR="68575" marT="91425" marB="91425">
                    <a:lnL w="12650" cap="flat" cmpd="sng">
                      <a:solidFill>
                        <a:srgbClr val="FFFFFF"/>
                      </a:solidFill>
                      <a:prstDash val="solid"/>
                      <a:round/>
                      <a:headEnd type="none" w="sm" len="sm"/>
                      <a:tailEnd type="none" w="sm" len="sm"/>
                    </a:lnL>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l" rtl="0">
                        <a:lnSpc>
                          <a:spcPct val="115000"/>
                        </a:lnSpc>
                        <a:spcBef>
                          <a:spcPts val="0"/>
                        </a:spcBef>
                        <a:spcAft>
                          <a:spcPts val="0"/>
                        </a:spcAft>
                        <a:buNone/>
                      </a:pPr>
                      <a:r>
                        <a:rPr lang="en" sz="1000" b="1">
                          <a:solidFill>
                            <a:srgbClr val="FFFFFF"/>
                          </a:solidFill>
                        </a:rPr>
                        <a:t>Schedule</a:t>
                      </a:r>
                      <a:endParaRPr sz="1000" b="1">
                        <a:solidFill>
                          <a:srgbClr val="FFFFFF"/>
                        </a:solidFill>
                      </a:endParaRPr>
                    </a:p>
                  </a:txBody>
                  <a:tcPr marL="68575" marR="68575" marT="91425" marB="91425">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l" rtl="0">
                        <a:lnSpc>
                          <a:spcPct val="115000"/>
                        </a:lnSpc>
                        <a:spcBef>
                          <a:spcPts val="0"/>
                        </a:spcBef>
                        <a:spcAft>
                          <a:spcPts val="0"/>
                        </a:spcAft>
                        <a:buNone/>
                      </a:pPr>
                      <a:r>
                        <a:rPr lang="en" sz="1000" b="1">
                          <a:solidFill>
                            <a:srgbClr val="FFFFFF"/>
                          </a:solidFill>
                        </a:rPr>
                        <a:t>Charter</a:t>
                      </a:r>
                      <a:endParaRPr sz="1000" b="1">
                        <a:solidFill>
                          <a:srgbClr val="FFFFFF"/>
                        </a:solidFill>
                      </a:endParaRPr>
                    </a:p>
                  </a:txBody>
                  <a:tcPr marL="68575" marR="68575" marT="91425" marB="91425">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l" rtl="0">
                        <a:lnSpc>
                          <a:spcPct val="115000"/>
                        </a:lnSpc>
                        <a:spcBef>
                          <a:spcPts val="0"/>
                        </a:spcBef>
                        <a:spcAft>
                          <a:spcPts val="0"/>
                        </a:spcAft>
                        <a:buNone/>
                      </a:pPr>
                      <a:r>
                        <a:rPr lang="en" sz="1000" b="1">
                          <a:solidFill>
                            <a:srgbClr val="FFFFFF"/>
                          </a:solidFill>
                        </a:rPr>
                        <a:t>Low Cost</a:t>
                      </a:r>
                      <a:endParaRPr sz="1000" b="1">
                        <a:solidFill>
                          <a:srgbClr val="FFFFFF"/>
                        </a:solidFill>
                      </a:endParaRPr>
                    </a:p>
                  </a:txBody>
                  <a:tcPr marL="68575" marR="68575" marT="91425" marB="91425">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extLst>
                  <a:ext uri="{0D108BD9-81ED-4DB2-BD59-A6C34878D82A}">
                    <a16:rowId xmlns:a16="http://schemas.microsoft.com/office/drawing/2014/main" val="10000"/>
                  </a:ext>
                </a:extLst>
              </a:tr>
              <a:tr h="219075">
                <a:tc>
                  <a:txBody>
                    <a:bodyPr/>
                    <a:lstStyle/>
                    <a:p>
                      <a:pPr marL="0" lvl="0" indent="0" algn="l" rtl="0">
                        <a:lnSpc>
                          <a:spcPct val="115000"/>
                        </a:lnSpc>
                        <a:spcBef>
                          <a:spcPts val="0"/>
                        </a:spcBef>
                        <a:spcAft>
                          <a:spcPts val="0"/>
                        </a:spcAft>
                        <a:buNone/>
                      </a:pPr>
                      <a:r>
                        <a:rPr lang="en" sz="800" i="1">
                          <a:solidFill>
                            <a:srgbClr val="FFFFFF"/>
                          </a:solidFill>
                        </a:rPr>
                        <a:t>Class 1</a:t>
                      </a:r>
                      <a:endParaRPr sz="800" i="1">
                        <a:solidFill>
                          <a:srgbClr val="FFFFFF"/>
                        </a:solidFill>
                      </a:endParaRPr>
                    </a:p>
                    <a:p>
                      <a:pPr marL="0" lvl="0" indent="0" algn="l" rtl="0">
                        <a:lnSpc>
                          <a:spcPct val="115000"/>
                        </a:lnSpc>
                        <a:spcBef>
                          <a:spcPts val="0"/>
                        </a:spcBef>
                        <a:spcAft>
                          <a:spcPts val="0"/>
                        </a:spcAft>
                        <a:buNone/>
                      </a:pPr>
                      <a:r>
                        <a:rPr lang="en" sz="800" i="1">
                          <a:solidFill>
                            <a:srgbClr val="FFFFFF"/>
                          </a:solidFill>
                        </a:rPr>
                        <a:t> (upto 70 seats)</a:t>
                      </a:r>
                      <a:endParaRPr sz="800"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800"/>
                        <a:t>66.2k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800"/>
                        <a:t>1.3k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800"/>
                        <a:t> </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extLst>
                  <a:ext uri="{0D108BD9-81ED-4DB2-BD59-A6C34878D82A}">
                    <a16:rowId xmlns:a16="http://schemas.microsoft.com/office/drawing/2014/main" val="10001"/>
                  </a:ext>
                </a:extLst>
              </a:tr>
              <a:tr h="228600">
                <a:tc>
                  <a:txBody>
                    <a:bodyPr/>
                    <a:lstStyle/>
                    <a:p>
                      <a:pPr marL="0" lvl="0" indent="0" algn="l" rtl="0">
                        <a:lnSpc>
                          <a:spcPct val="115000"/>
                        </a:lnSpc>
                        <a:spcBef>
                          <a:spcPts val="0"/>
                        </a:spcBef>
                        <a:spcAft>
                          <a:spcPts val="0"/>
                        </a:spcAft>
                        <a:buNone/>
                      </a:pPr>
                      <a:r>
                        <a:rPr lang="en" sz="800" i="1">
                          <a:solidFill>
                            <a:srgbClr val="FFFFFF"/>
                          </a:solidFill>
                        </a:rPr>
                        <a:t>Class 2</a:t>
                      </a:r>
                      <a:endParaRPr sz="800" i="1">
                        <a:solidFill>
                          <a:srgbClr val="FFFFFF"/>
                        </a:solidFill>
                      </a:endParaRPr>
                    </a:p>
                    <a:p>
                      <a:pPr marL="0" lvl="0" indent="0" algn="l" rtl="0">
                        <a:lnSpc>
                          <a:spcPct val="115000"/>
                        </a:lnSpc>
                        <a:spcBef>
                          <a:spcPts val="0"/>
                        </a:spcBef>
                        <a:spcAft>
                          <a:spcPts val="0"/>
                        </a:spcAft>
                        <a:buNone/>
                      </a:pPr>
                      <a:r>
                        <a:rPr lang="en" sz="800" i="1">
                          <a:solidFill>
                            <a:srgbClr val="FFFFFF"/>
                          </a:solidFill>
                        </a:rPr>
                        <a:t> (71-150 seats)</a:t>
                      </a:r>
                      <a:endParaRPr sz="800"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900" b="1"/>
                        <a:t>531k</a:t>
                      </a:r>
                      <a:endParaRPr sz="900" b="1"/>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tc>
                  <a:txBody>
                    <a:bodyPr/>
                    <a:lstStyle/>
                    <a:p>
                      <a:pPr marL="0" lvl="0" indent="0" algn="ctr" rtl="0">
                        <a:lnSpc>
                          <a:spcPct val="115000"/>
                        </a:lnSpc>
                        <a:spcBef>
                          <a:spcPts val="0"/>
                        </a:spcBef>
                        <a:spcAft>
                          <a:spcPts val="0"/>
                        </a:spcAft>
                        <a:buNone/>
                      </a:pPr>
                      <a:r>
                        <a:rPr lang="en" sz="800"/>
                        <a:t>3.9k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tc>
                  <a:txBody>
                    <a:bodyPr/>
                    <a:lstStyle/>
                    <a:p>
                      <a:pPr marL="0" lvl="0" indent="0" algn="ctr" rtl="0">
                        <a:lnSpc>
                          <a:spcPct val="115000"/>
                        </a:lnSpc>
                        <a:spcBef>
                          <a:spcPts val="0"/>
                        </a:spcBef>
                        <a:spcAft>
                          <a:spcPts val="0"/>
                        </a:spcAft>
                        <a:buNone/>
                      </a:pPr>
                      <a:r>
                        <a:rPr lang="en" sz="800"/>
                        <a:t>16.5k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extLst>
                  <a:ext uri="{0D108BD9-81ED-4DB2-BD59-A6C34878D82A}">
                    <a16:rowId xmlns:a16="http://schemas.microsoft.com/office/drawing/2014/main" val="10002"/>
                  </a:ext>
                </a:extLst>
              </a:tr>
              <a:tr h="228600">
                <a:tc>
                  <a:txBody>
                    <a:bodyPr/>
                    <a:lstStyle/>
                    <a:p>
                      <a:pPr marL="0" lvl="0" indent="0" algn="l" rtl="0">
                        <a:lnSpc>
                          <a:spcPct val="115000"/>
                        </a:lnSpc>
                        <a:spcBef>
                          <a:spcPts val="0"/>
                        </a:spcBef>
                        <a:spcAft>
                          <a:spcPts val="0"/>
                        </a:spcAft>
                        <a:buNone/>
                      </a:pPr>
                      <a:r>
                        <a:rPr lang="en" sz="800" i="1">
                          <a:solidFill>
                            <a:srgbClr val="FFFFFF"/>
                          </a:solidFill>
                        </a:rPr>
                        <a:t>Class 3</a:t>
                      </a:r>
                      <a:endParaRPr sz="800" i="1">
                        <a:solidFill>
                          <a:srgbClr val="FFFFFF"/>
                        </a:solidFill>
                      </a:endParaRPr>
                    </a:p>
                    <a:p>
                      <a:pPr marL="0" lvl="0" indent="0" algn="l" rtl="0">
                        <a:lnSpc>
                          <a:spcPct val="115000"/>
                        </a:lnSpc>
                        <a:spcBef>
                          <a:spcPts val="0"/>
                        </a:spcBef>
                        <a:spcAft>
                          <a:spcPts val="0"/>
                        </a:spcAft>
                        <a:buNone/>
                      </a:pPr>
                      <a:r>
                        <a:rPr lang="en" sz="800" i="1">
                          <a:solidFill>
                            <a:srgbClr val="FFFFFF"/>
                          </a:solidFill>
                        </a:rPr>
                        <a:t>(151-250 seats)</a:t>
                      </a:r>
                      <a:endParaRPr sz="800"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900" b="1"/>
                        <a:t>509k</a:t>
                      </a:r>
                      <a:endParaRPr sz="900" b="1"/>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800"/>
                        <a:t>52k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900" b="1"/>
                        <a:t>647.6k</a:t>
                      </a:r>
                      <a:endParaRPr sz="900" b="1"/>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extLst>
                  <a:ext uri="{0D108BD9-81ED-4DB2-BD59-A6C34878D82A}">
                    <a16:rowId xmlns:a16="http://schemas.microsoft.com/office/drawing/2014/main" val="10003"/>
                  </a:ext>
                </a:extLst>
              </a:tr>
              <a:tr h="228600">
                <a:tc>
                  <a:txBody>
                    <a:bodyPr/>
                    <a:lstStyle/>
                    <a:p>
                      <a:pPr marL="0" lvl="0" indent="0" algn="l" rtl="0">
                        <a:lnSpc>
                          <a:spcPct val="115000"/>
                        </a:lnSpc>
                        <a:spcBef>
                          <a:spcPts val="0"/>
                        </a:spcBef>
                        <a:spcAft>
                          <a:spcPts val="0"/>
                        </a:spcAft>
                        <a:buNone/>
                      </a:pPr>
                      <a:r>
                        <a:rPr lang="en" sz="800" i="1">
                          <a:solidFill>
                            <a:srgbClr val="FFFFFF"/>
                          </a:solidFill>
                        </a:rPr>
                        <a:t>Class 4</a:t>
                      </a:r>
                      <a:endParaRPr sz="800" i="1">
                        <a:solidFill>
                          <a:srgbClr val="FFFFFF"/>
                        </a:solidFill>
                      </a:endParaRPr>
                    </a:p>
                    <a:p>
                      <a:pPr marL="0" lvl="0" indent="0" algn="l" rtl="0">
                        <a:lnSpc>
                          <a:spcPct val="115000"/>
                        </a:lnSpc>
                        <a:spcBef>
                          <a:spcPts val="0"/>
                        </a:spcBef>
                        <a:spcAft>
                          <a:spcPts val="0"/>
                        </a:spcAft>
                        <a:buNone/>
                      </a:pPr>
                      <a:r>
                        <a:rPr lang="en" sz="800" i="1">
                          <a:solidFill>
                            <a:srgbClr val="FFFFFF"/>
                          </a:solidFill>
                        </a:rPr>
                        <a:t>(251-350 seats)</a:t>
                      </a:r>
                      <a:endParaRPr sz="800"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800"/>
                        <a:t>133k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tc>
                  <a:txBody>
                    <a:bodyPr/>
                    <a:lstStyle/>
                    <a:p>
                      <a:pPr marL="0" lvl="0" indent="0" algn="ctr" rtl="0">
                        <a:lnSpc>
                          <a:spcPct val="115000"/>
                        </a:lnSpc>
                        <a:spcBef>
                          <a:spcPts val="0"/>
                        </a:spcBef>
                        <a:spcAft>
                          <a:spcPts val="0"/>
                        </a:spcAft>
                        <a:buNone/>
                      </a:pPr>
                      <a:r>
                        <a:rPr lang="en" sz="800"/>
                        <a:t>7.4k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tc>
                  <a:txBody>
                    <a:bodyPr/>
                    <a:lstStyle/>
                    <a:p>
                      <a:pPr marL="0" lvl="0" indent="0" algn="ctr" rtl="0">
                        <a:lnSpc>
                          <a:spcPct val="115000"/>
                        </a:lnSpc>
                        <a:spcBef>
                          <a:spcPts val="0"/>
                        </a:spcBef>
                        <a:spcAft>
                          <a:spcPts val="0"/>
                        </a:spcAft>
                        <a:buNone/>
                      </a:pPr>
                      <a:r>
                        <a:rPr lang="en" sz="800"/>
                        <a:t>.5k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extLst>
                  <a:ext uri="{0D108BD9-81ED-4DB2-BD59-A6C34878D82A}">
                    <a16:rowId xmlns:a16="http://schemas.microsoft.com/office/drawing/2014/main" val="10004"/>
                  </a:ext>
                </a:extLst>
              </a:tr>
              <a:tr h="228600">
                <a:tc>
                  <a:txBody>
                    <a:bodyPr/>
                    <a:lstStyle/>
                    <a:p>
                      <a:pPr marL="0" lvl="0" indent="0" algn="l" rtl="0">
                        <a:lnSpc>
                          <a:spcPct val="115000"/>
                        </a:lnSpc>
                        <a:spcBef>
                          <a:spcPts val="0"/>
                        </a:spcBef>
                        <a:spcAft>
                          <a:spcPts val="0"/>
                        </a:spcAft>
                        <a:buNone/>
                      </a:pPr>
                      <a:r>
                        <a:rPr lang="en" sz="800" i="1">
                          <a:solidFill>
                            <a:srgbClr val="FFFFFF"/>
                          </a:solidFill>
                        </a:rPr>
                        <a:t>Class 5</a:t>
                      </a:r>
                      <a:endParaRPr sz="800" i="1">
                        <a:solidFill>
                          <a:srgbClr val="FFFFFF"/>
                        </a:solidFill>
                      </a:endParaRPr>
                    </a:p>
                    <a:p>
                      <a:pPr marL="0" lvl="0" indent="0" algn="l" rtl="0">
                        <a:lnSpc>
                          <a:spcPct val="115000"/>
                        </a:lnSpc>
                        <a:spcBef>
                          <a:spcPts val="0"/>
                        </a:spcBef>
                        <a:spcAft>
                          <a:spcPts val="0"/>
                        </a:spcAft>
                        <a:buNone/>
                      </a:pPr>
                      <a:r>
                        <a:rPr lang="en" sz="800" i="1">
                          <a:solidFill>
                            <a:srgbClr val="FFFFFF"/>
                          </a:solidFill>
                        </a:rPr>
                        <a:t> (351-500 seats)</a:t>
                      </a:r>
                      <a:endParaRPr sz="800"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800"/>
                        <a:t>31k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800"/>
                        <a:t> </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800"/>
                        <a:t> </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extLst>
                  <a:ext uri="{0D108BD9-81ED-4DB2-BD59-A6C34878D82A}">
                    <a16:rowId xmlns:a16="http://schemas.microsoft.com/office/drawing/2014/main" val="10005"/>
                  </a:ext>
                </a:extLst>
              </a:tr>
              <a:tr h="228600">
                <a:tc>
                  <a:txBody>
                    <a:bodyPr/>
                    <a:lstStyle/>
                    <a:p>
                      <a:pPr marL="0" lvl="0" indent="0" algn="l" rtl="0">
                        <a:lnSpc>
                          <a:spcPct val="115000"/>
                        </a:lnSpc>
                        <a:spcBef>
                          <a:spcPts val="0"/>
                        </a:spcBef>
                        <a:spcAft>
                          <a:spcPts val="0"/>
                        </a:spcAft>
                        <a:buNone/>
                      </a:pPr>
                      <a:r>
                        <a:rPr lang="en" sz="800" i="1">
                          <a:solidFill>
                            <a:srgbClr val="FFFFFF"/>
                          </a:solidFill>
                        </a:rPr>
                        <a:t>Class 6</a:t>
                      </a:r>
                      <a:endParaRPr sz="800" i="1">
                        <a:solidFill>
                          <a:srgbClr val="FFFFFF"/>
                        </a:solidFill>
                      </a:endParaRPr>
                    </a:p>
                    <a:p>
                      <a:pPr marL="0" lvl="0" indent="0" algn="l" rtl="0">
                        <a:lnSpc>
                          <a:spcPct val="115000"/>
                        </a:lnSpc>
                        <a:spcBef>
                          <a:spcPts val="0"/>
                        </a:spcBef>
                        <a:spcAft>
                          <a:spcPts val="0"/>
                        </a:spcAft>
                        <a:buNone/>
                      </a:pPr>
                      <a:r>
                        <a:rPr lang="en" sz="800" i="1">
                          <a:solidFill>
                            <a:srgbClr val="FFFFFF"/>
                          </a:solidFill>
                        </a:rPr>
                        <a:t> (500+ seats)</a:t>
                      </a:r>
                      <a:endParaRPr sz="800"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800"/>
                        <a:t>11.4k</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tc>
                  <a:txBody>
                    <a:bodyPr/>
                    <a:lstStyle/>
                    <a:p>
                      <a:pPr marL="0" lvl="0" indent="0" algn="ctr" rtl="0">
                        <a:lnSpc>
                          <a:spcPct val="115000"/>
                        </a:lnSpc>
                        <a:spcBef>
                          <a:spcPts val="0"/>
                        </a:spcBef>
                        <a:spcAft>
                          <a:spcPts val="0"/>
                        </a:spcAft>
                        <a:buNone/>
                      </a:pPr>
                      <a:r>
                        <a:rPr lang="en" sz="800"/>
                        <a:t> </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tc>
                  <a:txBody>
                    <a:bodyPr/>
                    <a:lstStyle/>
                    <a:p>
                      <a:pPr marL="0" lvl="0" indent="0" algn="ctr" rtl="0">
                        <a:lnSpc>
                          <a:spcPct val="115000"/>
                        </a:lnSpc>
                        <a:spcBef>
                          <a:spcPts val="0"/>
                        </a:spcBef>
                        <a:spcAft>
                          <a:spcPts val="0"/>
                        </a:spcAft>
                        <a:buNone/>
                      </a:pPr>
                      <a:r>
                        <a:rPr lang="en" sz="800"/>
                        <a:t> </a:t>
                      </a:r>
                      <a:endParaRPr sz="80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0E4FF"/>
                    </a:solidFill>
                  </a:tcPr>
                </a:tc>
                <a:extLst>
                  <a:ext uri="{0D108BD9-81ED-4DB2-BD59-A6C34878D82A}">
                    <a16:rowId xmlns:a16="http://schemas.microsoft.com/office/drawing/2014/main" val="10006"/>
                  </a:ext>
                </a:extLst>
              </a:tr>
              <a:tr h="228600">
                <a:tc>
                  <a:txBody>
                    <a:bodyPr/>
                    <a:lstStyle/>
                    <a:p>
                      <a:pPr marL="0" lvl="0" indent="0" algn="l" rtl="0">
                        <a:lnSpc>
                          <a:spcPct val="115000"/>
                        </a:lnSpc>
                        <a:spcBef>
                          <a:spcPts val="0"/>
                        </a:spcBef>
                        <a:spcAft>
                          <a:spcPts val="0"/>
                        </a:spcAft>
                        <a:buNone/>
                      </a:pPr>
                      <a:r>
                        <a:rPr lang="en" sz="800" b="1" i="1">
                          <a:solidFill>
                            <a:srgbClr val="FFFFFF"/>
                          </a:solidFill>
                        </a:rPr>
                        <a:t>Total ATMs</a:t>
                      </a:r>
                      <a:endParaRPr sz="800" b="1" i="1">
                        <a:solidFill>
                          <a:srgbClr val="FFFFFF"/>
                        </a:solidFill>
                      </a:endParaRPr>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0072C6"/>
                    </a:solidFill>
                  </a:tcPr>
                </a:tc>
                <a:tc>
                  <a:txBody>
                    <a:bodyPr/>
                    <a:lstStyle/>
                    <a:p>
                      <a:pPr marL="0" lvl="0" indent="0" algn="ctr" rtl="0">
                        <a:lnSpc>
                          <a:spcPct val="115000"/>
                        </a:lnSpc>
                        <a:spcBef>
                          <a:spcPts val="0"/>
                        </a:spcBef>
                        <a:spcAft>
                          <a:spcPts val="0"/>
                        </a:spcAft>
                        <a:buNone/>
                      </a:pPr>
                      <a:r>
                        <a:rPr lang="en" sz="1000" b="1" dirty="0"/>
                        <a:t>1.3m</a:t>
                      </a:r>
                      <a:endParaRPr sz="1000" b="1" dirty="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1000" b="1" dirty="0"/>
                        <a:t>60k</a:t>
                      </a:r>
                      <a:endParaRPr sz="1000" b="1" dirty="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tc>
                  <a:txBody>
                    <a:bodyPr/>
                    <a:lstStyle/>
                    <a:p>
                      <a:pPr marL="0" lvl="0" indent="0" algn="ctr" rtl="0">
                        <a:lnSpc>
                          <a:spcPct val="115000"/>
                        </a:lnSpc>
                        <a:spcBef>
                          <a:spcPts val="0"/>
                        </a:spcBef>
                        <a:spcAft>
                          <a:spcPts val="0"/>
                        </a:spcAft>
                        <a:buNone/>
                      </a:pPr>
                      <a:r>
                        <a:rPr lang="en" sz="1000" b="1" dirty="0"/>
                        <a:t>670k</a:t>
                      </a:r>
                      <a:endParaRPr sz="1000" b="1" dirty="0"/>
                    </a:p>
                  </a:txBody>
                  <a:tcPr marL="68575" marR="68575" marT="91425" marB="914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82C9FF"/>
                    </a:solidFill>
                  </a:tcPr>
                </a:tc>
                <a:extLst>
                  <a:ext uri="{0D108BD9-81ED-4DB2-BD59-A6C34878D82A}">
                    <a16:rowId xmlns:a16="http://schemas.microsoft.com/office/drawing/2014/main" val="10007"/>
                  </a:ext>
                </a:extLst>
              </a:tr>
            </a:tbl>
          </a:graphicData>
        </a:graphic>
      </p:graphicFrame>
      <p:sp>
        <p:nvSpPr>
          <p:cNvPr id="276" name="Google Shape;276;p26"/>
          <p:cNvSpPr txBox="1"/>
          <p:nvPr/>
        </p:nvSpPr>
        <p:spPr>
          <a:xfrm>
            <a:off x="127525" y="1794350"/>
            <a:ext cx="4112700" cy="26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i="1" dirty="0">
                <a:solidFill>
                  <a:srgbClr val="999999"/>
                </a:solidFill>
                <a:latin typeface="Proxima Nova"/>
                <a:ea typeface="Proxima Nova"/>
                <a:cs typeface="Proxima Nova"/>
                <a:sym typeface="Proxima Nova"/>
              </a:rPr>
              <a:t>All these ~2.01m movements were carried out by </a:t>
            </a:r>
            <a:r>
              <a:rPr lang="en" sz="2400" b="1" i="1" u="sng" dirty="0">
                <a:solidFill>
                  <a:srgbClr val="999999"/>
                </a:solidFill>
                <a:latin typeface="Proxima Nova"/>
                <a:ea typeface="Proxima Nova"/>
                <a:cs typeface="Proxima Nova"/>
                <a:sym typeface="Proxima Nova"/>
              </a:rPr>
              <a:t>6.5k </a:t>
            </a:r>
            <a:r>
              <a:rPr lang="en" sz="2400" b="1" i="1" dirty="0">
                <a:solidFill>
                  <a:srgbClr val="999999"/>
                </a:solidFill>
                <a:latin typeface="Proxima Nova"/>
                <a:ea typeface="Proxima Nova"/>
                <a:cs typeface="Proxima Nova"/>
                <a:sym typeface="Proxima Nova"/>
              </a:rPr>
              <a:t>unique aircraft registrations made up of 46 IATA (aircraft) codes</a:t>
            </a:r>
            <a:r>
              <a:rPr lang="en" sz="2400" i="1" dirty="0">
                <a:solidFill>
                  <a:srgbClr val="999999"/>
                </a:solidFill>
                <a:latin typeface="Proxima Nova"/>
                <a:ea typeface="Proxima Nova"/>
                <a:cs typeface="Proxima Nova"/>
                <a:sym typeface="Proxima Nova"/>
              </a:rPr>
              <a:t>. </a:t>
            </a:r>
            <a:endParaRPr sz="2400" i="1" dirty="0">
              <a:solidFill>
                <a:srgbClr val="999999"/>
              </a:solidFill>
              <a:latin typeface="Proxima Nova"/>
              <a:ea typeface="Proxima Nova"/>
              <a:cs typeface="Proxima Nova"/>
              <a:sym typeface="Proxima Nova"/>
            </a:endParaRPr>
          </a:p>
        </p:txBody>
      </p:sp>
      <p:sp>
        <p:nvSpPr>
          <p:cNvPr id="277" name="Google Shape;277;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demo</a:t>
            </a:r>
            <a:endParaRPr/>
          </a:p>
          <a:p>
            <a:pPr marL="0" lvl="0" indent="0" algn="l" rtl="0">
              <a:spcBef>
                <a:spcPts val="0"/>
              </a:spcBef>
              <a:spcAft>
                <a:spcPts val="0"/>
              </a:spcAft>
              <a:buNone/>
            </a:pPr>
            <a:r>
              <a:rPr lang="en"/>
              <a:t>Q&amp;A</a:t>
            </a:r>
            <a:endParaRPr/>
          </a:p>
        </p:txBody>
      </p:sp>
      <p:sp>
        <p:nvSpPr>
          <p:cNvPr id="283" name="Google Shape;283;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u="sng" dirty="0"/>
              <a:t>No Agenda ( Welcome to C&amp;C)</a:t>
            </a:r>
            <a:endParaRPr u="sng" dirty="0"/>
          </a:p>
          <a:p>
            <a:pPr marL="0" lvl="0" indent="0" algn="l" rtl="0">
              <a:spcBef>
                <a:spcPts val="0"/>
              </a:spcBef>
              <a:spcAft>
                <a:spcPts val="0"/>
              </a:spcAft>
              <a:buNone/>
            </a:pPr>
            <a:endParaRPr dirty="0"/>
          </a:p>
          <a:p>
            <a:pPr marL="457200" lvl="0" indent="-381000" algn="l" rtl="0">
              <a:spcBef>
                <a:spcPts val="0"/>
              </a:spcBef>
              <a:spcAft>
                <a:spcPts val="0"/>
              </a:spcAft>
              <a:buSzPts val="2400"/>
              <a:buChar char="●"/>
            </a:pPr>
            <a:r>
              <a:rPr lang="en" sz="2400" dirty="0"/>
              <a:t>Interactive session (interrupt at any time)</a:t>
            </a:r>
            <a:endParaRPr sz="2400" dirty="0"/>
          </a:p>
          <a:p>
            <a:pPr marL="457200" lvl="0" indent="-381000" algn="l" rtl="0">
              <a:spcBef>
                <a:spcPts val="0"/>
              </a:spcBef>
              <a:spcAft>
                <a:spcPts val="0"/>
              </a:spcAft>
              <a:buSzPts val="2400"/>
              <a:buChar char="●"/>
            </a:pPr>
            <a:r>
              <a:rPr lang="en" sz="2400" dirty="0"/>
              <a:t>Fingers crossed for R Studio not being slow</a:t>
            </a:r>
            <a:endParaRPr sz="2400" dirty="0"/>
          </a:p>
          <a:p>
            <a:pPr marL="457200" lvl="0" indent="-381000" algn="l" rtl="0">
              <a:spcBef>
                <a:spcPts val="0"/>
              </a:spcBef>
              <a:spcAft>
                <a:spcPts val="0"/>
              </a:spcAft>
              <a:buSzPts val="2400"/>
              <a:buChar char="●"/>
            </a:pPr>
            <a:r>
              <a:rPr lang="en" sz="2400" dirty="0"/>
              <a:t>I have alternatives</a:t>
            </a:r>
            <a:endParaRPr sz="2400" dirty="0"/>
          </a:p>
        </p:txBody>
      </p:sp>
      <p:sp>
        <p:nvSpPr>
          <p:cNvPr id="145" name="Google Shape;145;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49"/>
        <p:cNvGrpSpPr/>
        <p:nvPr/>
      </p:nvGrpSpPr>
      <p:grpSpPr>
        <a:xfrm>
          <a:off x="0" y="0"/>
          <a:ext cx="0" cy="0"/>
          <a:chOff x="0" y="0"/>
          <a:chExt cx="0" cy="0"/>
        </a:xfrm>
      </p:grpSpPr>
      <p:sp>
        <p:nvSpPr>
          <p:cNvPr id="150" name="Google Shape;150;p19"/>
          <p:cNvSpPr txBox="1">
            <a:spLocks noGrp="1"/>
          </p:cNvSpPr>
          <p:nvPr>
            <p:ph type="subTitle" idx="1"/>
          </p:nvPr>
        </p:nvSpPr>
        <p:spPr>
          <a:xfrm>
            <a:off x="784204" y="579750"/>
            <a:ext cx="63273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Fleet Mix Model and use of R Studio</a:t>
            </a:r>
            <a:endParaRPr sz="2000"/>
          </a:p>
        </p:txBody>
      </p:sp>
      <p:sp>
        <p:nvSpPr>
          <p:cNvPr id="151" name="Google Shape;151;p19"/>
          <p:cNvSpPr txBox="1"/>
          <p:nvPr/>
        </p:nvSpPr>
        <p:spPr>
          <a:xfrm>
            <a:off x="193350" y="1224475"/>
            <a:ext cx="8757300" cy="3635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Proxima Nova"/>
              <a:buAutoNum type="arabicPeriod"/>
            </a:pPr>
            <a:r>
              <a:rPr lang="en" sz="1200" dirty="0">
                <a:latin typeface="Proxima Nova"/>
                <a:ea typeface="Proxima Nova"/>
                <a:cs typeface="Proxima Nova"/>
                <a:sym typeface="Proxima Nova"/>
              </a:rPr>
              <a:t>This C&amp;C isn't about the aviation model or the fleet mix model. It is about the work carried out to ‘comprehensively review’ parameters that form the FMM . </a:t>
            </a:r>
            <a:endParaRPr sz="1200" dirty="0">
              <a:latin typeface="Proxima Nova"/>
              <a:ea typeface="Proxima Nova"/>
              <a:cs typeface="Proxima Nova"/>
              <a:sym typeface="Proxima Nova"/>
            </a:endParaRPr>
          </a:p>
          <a:p>
            <a:pPr marL="685800" lvl="0" indent="-228600" algn="l" rtl="0">
              <a:spcBef>
                <a:spcPts val="0"/>
              </a:spcBef>
              <a:spcAft>
                <a:spcPts val="0"/>
              </a:spcAft>
              <a:buFont typeface="+mj-lt"/>
              <a:buAutoNum type="arabicPeriod"/>
            </a:pPr>
            <a:endParaRPr sz="1200" dirty="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 sz="1200" dirty="0">
                <a:latin typeface="Proxima Nova"/>
                <a:ea typeface="Proxima Nova"/>
                <a:cs typeface="Proxima Nova"/>
                <a:sym typeface="Proxima Nova"/>
              </a:rPr>
              <a:t>I will summarise the use of various independent datasets to produce parameters that will form the basis of the next iteration of the fleet mix model. </a:t>
            </a:r>
            <a:endParaRPr sz="1200" dirty="0">
              <a:latin typeface="Proxima Nova"/>
              <a:ea typeface="Proxima Nova"/>
              <a:cs typeface="Proxima Nova"/>
              <a:sym typeface="Proxima Nova"/>
            </a:endParaRPr>
          </a:p>
          <a:p>
            <a:pPr marL="685800" lvl="0" indent="-228600" algn="l" rtl="0">
              <a:spcBef>
                <a:spcPts val="0"/>
              </a:spcBef>
              <a:spcAft>
                <a:spcPts val="0"/>
              </a:spcAft>
              <a:buFont typeface="+mj-lt"/>
              <a:buAutoNum type="arabicPeriod"/>
            </a:pPr>
            <a:endParaRPr sz="1200" dirty="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 sz="1200" dirty="0">
                <a:latin typeface="Proxima Nova"/>
                <a:ea typeface="Proxima Nova"/>
                <a:cs typeface="Proxima Nova"/>
                <a:sym typeface="Proxima Nova"/>
              </a:rPr>
              <a:t>I saw this as a unique opportunity to fuse together information on aircraft movements (CAA records) with third party data on aircraft age (IBA aircraft inventory).  The resulting dataset has been crucial in understanding the age makeup of these movements and in devising an understanding of how the fleet will transform in the future. The only mechanism dictating </a:t>
            </a:r>
            <a:r>
              <a:rPr lang="en" sz="1200" u="sng" dirty="0">
                <a:latin typeface="Proxima Nova"/>
                <a:ea typeface="Proxima Nova"/>
                <a:cs typeface="Proxima Nova"/>
                <a:sym typeface="Proxima Nova"/>
              </a:rPr>
              <a:t>fleet renewal </a:t>
            </a:r>
            <a:r>
              <a:rPr lang="en" sz="1200" dirty="0">
                <a:latin typeface="Proxima Nova"/>
                <a:ea typeface="Proxima Nova"/>
                <a:cs typeface="Proxima Nova"/>
                <a:sym typeface="Proxima Nova"/>
              </a:rPr>
              <a:t>in our methodology is retirement and replacement with a newer aircraft type.</a:t>
            </a:r>
            <a:endParaRPr sz="1200" dirty="0">
              <a:latin typeface="Proxima Nova"/>
              <a:ea typeface="Proxima Nova"/>
              <a:cs typeface="Proxima Nova"/>
              <a:sym typeface="Proxima Nova"/>
            </a:endParaRPr>
          </a:p>
          <a:p>
            <a:pPr marL="685800" lvl="0" indent="-228600" algn="l" rtl="0">
              <a:spcBef>
                <a:spcPts val="0"/>
              </a:spcBef>
              <a:spcAft>
                <a:spcPts val="0"/>
              </a:spcAft>
              <a:buFont typeface="+mj-lt"/>
              <a:buAutoNum type="arabicPeriod"/>
            </a:pPr>
            <a:endParaRPr sz="1200" dirty="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 sz="1200" dirty="0">
                <a:latin typeface="Proxima Nova"/>
                <a:ea typeface="Proxima Nova"/>
                <a:cs typeface="Proxima Nova"/>
                <a:sym typeface="Proxima Nova"/>
              </a:rPr>
              <a:t>One of the main reasons for using R was its functionality in dealing with large datasets which MS office tools don’t perform as effectively.</a:t>
            </a:r>
            <a:endParaRPr sz="1200" dirty="0">
              <a:latin typeface="Proxima Nova"/>
              <a:ea typeface="Proxima Nova"/>
              <a:cs typeface="Proxima Nova"/>
              <a:sym typeface="Proxima Nova"/>
            </a:endParaRPr>
          </a:p>
          <a:p>
            <a:pPr marL="685800" lvl="0" indent="-228600" algn="l" rtl="0">
              <a:spcBef>
                <a:spcPts val="0"/>
              </a:spcBef>
              <a:spcAft>
                <a:spcPts val="0"/>
              </a:spcAft>
              <a:buFont typeface="+mj-lt"/>
              <a:buAutoNum type="arabicPeriod"/>
            </a:pPr>
            <a:endParaRPr sz="1200" dirty="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 sz="1200" dirty="0">
                <a:latin typeface="Proxima Nova"/>
                <a:ea typeface="Proxima Nova"/>
                <a:cs typeface="Proxima Nova"/>
                <a:sym typeface="Proxima Nova"/>
              </a:rPr>
              <a:t>I will talk about and run the script which is split across several steps (some optional) which need to be followed sequentially. The code is commented at all relevant locations.</a:t>
            </a:r>
            <a:endParaRPr sz="1200" dirty="0">
              <a:latin typeface="Proxima Nova"/>
              <a:ea typeface="Proxima Nova"/>
              <a:cs typeface="Proxima Nova"/>
              <a:sym typeface="Proxima Nova"/>
            </a:endParaRPr>
          </a:p>
          <a:p>
            <a:pPr marL="685800" lvl="0" indent="-228600" algn="l" rtl="0">
              <a:spcBef>
                <a:spcPts val="0"/>
              </a:spcBef>
              <a:spcAft>
                <a:spcPts val="0"/>
              </a:spcAft>
              <a:buFont typeface="+mj-lt"/>
              <a:buAutoNum type="arabicPeriod"/>
            </a:pPr>
            <a:endParaRPr sz="1200" dirty="0">
              <a:latin typeface="Proxima Nova"/>
              <a:ea typeface="Proxima Nova"/>
              <a:cs typeface="Proxima Nova"/>
              <a:sym typeface="Proxima Nova"/>
            </a:endParaRPr>
          </a:p>
          <a:p>
            <a:pPr marL="457200" lvl="0" indent="-304800" algn="l" rtl="0">
              <a:spcBef>
                <a:spcPts val="0"/>
              </a:spcBef>
              <a:spcAft>
                <a:spcPts val="0"/>
              </a:spcAft>
              <a:buSzPts val="1200"/>
              <a:buFont typeface="Proxima Nova"/>
              <a:buAutoNum type="arabicPeriod"/>
            </a:pPr>
            <a:r>
              <a:rPr lang="en" sz="1200" dirty="0">
                <a:latin typeface="Proxima Nova"/>
                <a:ea typeface="Proxima Nova"/>
                <a:cs typeface="Proxima Nova"/>
                <a:sym typeface="Proxima Nova"/>
              </a:rPr>
              <a:t>All the assumptions were made in February 2019 and it is likely that they will have changed when this model is put into use. A proportionate and targeted approach should be undertaken in case further changes are deemed necessary. The methodology and the process can be replicated with relative ease whenever newer data becomes available.</a:t>
            </a:r>
            <a:endParaRPr sz="1200" dirty="0">
              <a:latin typeface="Proxima Nova"/>
              <a:ea typeface="Proxima Nova"/>
              <a:cs typeface="Proxima Nova"/>
              <a:sym typeface="Proxima Nova"/>
            </a:endParaRPr>
          </a:p>
          <a:p>
            <a:pPr marL="0" lvl="0" indent="0" algn="l" rtl="0">
              <a:spcBef>
                <a:spcPts val="0"/>
              </a:spcBef>
              <a:spcAft>
                <a:spcPts val="0"/>
              </a:spcAft>
              <a:buNone/>
            </a:pPr>
            <a:endParaRPr sz="1100" dirty="0">
              <a:latin typeface="Proxima Nova"/>
              <a:ea typeface="Proxima Nova"/>
              <a:cs typeface="Proxima Nova"/>
              <a:sym typeface="Proxima Nova"/>
            </a:endParaRPr>
          </a:p>
          <a:p>
            <a:pPr marL="0" lvl="0" indent="0" algn="l" rtl="0">
              <a:spcBef>
                <a:spcPts val="0"/>
              </a:spcBef>
              <a:spcAft>
                <a:spcPts val="0"/>
              </a:spcAft>
              <a:buNone/>
            </a:pPr>
            <a:endParaRPr sz="1100" dirty="0">
              <a:latin typeface="Proxima Nova"/>
              <a:ea typeface="Proxima Nova"/>
              <a:cs typeface="Proxima Nova"/>
              <a:sym typeface="Proxima Nova"/>
            </a:endParaRPr>
          </a:p>
          <a:p>
            <a:pPr marL="0" lvl="0" indent="0" algn="l" rtl="0">
              <a:spcBef>
                <a:spcPts val="0"/>
              </a:spcBef>
              <a:spcAft>
                <a:spcPts val="0"/>
              </a:spcAft>
              <a:buNone/>
            </a:pPr>
            <a:endParaRPr sz="1100" dirty="0">
              <a:latin typeface="Proxima Nova"/>
              <a:ea typeface="Proxima Nova"/>
              <a:cs typeface="Proxima Nova"/>
              <a:sym typeface="Proxima Nova"/>
            </a:endParaRPr>
          </a:p>
          <a:p>
            <a:pPr marL="0" lvl="0" indent="0" algn="l" rtl="0">
              <a:spcBef>
                <a:spcPts val="0"/>
              </a:spcBef>
              <a:spcAft>
                <a:spcPts val="0"/>
              </a:spcAft>
              <a:buNone/>
            </a:pPr>
            <a:r>
              <a:rPr lang="en" sz="1100" dirty="0">
                <a:latin typeface="Proxima Nova"/>
                <a:ea typeface="Proxima Nova"/>
                <a:cs typeface="Proxima Nova"/>
                <a:sym typeface="Proxima Nova"/>
              </a:rPr>
              <a:t>  </a:t>
            </a:r>
            <a:endParaRPr sz="1100" dirty="0">
              <a:latin typeface="Proxima Nova"/>
              <a:ea typeface="Proxima Nova"/>
              <a:cs typeface="Proxima Nova"/>
              <a:sym typeface="Proxima Nova"/>
            </a:endParaRPr>
          </a:p>
        </p:txBody>
      </p:sp>
      <p:sp>
        <p:nvSpPr>
          <p:cNvPr id="152" name="Google Shape;152;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729450" y="512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details</a:t>
            </a:r>
            <a:endParaRPr/>
          </a:p>
        </p:txBody>
      </p:sp>
      <p:sp>
        <p:nvSpPr>
          <p:cNvPr id="158" name="Google Shape;158;p20"/>
          <p:cNvSpPr txBox="1">
            <a:spLocks noGrp="1"/>
          </p:cNvSpPr>
          <p:nvPr>
            <p:ph type="body" idx="1"/>
          </p:nvPr>
        </p:nvSpPr>
        <p:spPr>
          <a:xfrm>
            <a:off x="729450" y="1319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Project objective - To carry out a comprehensive review of inputs and parameters underpinning the fleet mix model (FMM) for inclusion in next aviation update. </a:t>
            </a:r>
            <a:endParaRPr i="1" dirty="0"/>
          </a:p>
        </p:txBody>
      </p:sp>
      <p:grpSp>
        <p:nvGrpSpPr>
          <p:cNvPr id="159" name="Google Shape;159;p20"/>
          <p:cNvGrpSpPr/>
          <p:nvPr/>
        </p:nvGrpSpPr>
        <p:grpSpPr>
          <a:xfrm>
            <a:off x="6254516" y="2062393"/>
            <a:ext cx="2604522" cy="2460300"/>
            <a:chOff x="6254516" y="1318143"/>
            <a:chExt cx="2604522" cy="2460300"/>
          </a:xfrm>
        </p:grpSpPr>
        <p:sp>
          <p:nvSpPr>
            <p:cNvPr id="160" name="Google Shape;160;p20"/>
            <p:cNvSpPr/>
            <p:nvPr/>
          </p:nvSpPr>
          <p:spPr>
            <a:xfrm rot="2700000">
              <a:off x="7239866" y="1053398"/>
              <a:ext cx="489601" cy="2989789"/>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07BF3"/>
                  </a:solidFill>
                  <a:latin typeface="Roboto"/>
                  <a:ea typeface="Roboto"/>
                  <a:cs typeface="Roboto"/>
                  <a:sym typeface="Roboto"/>
                </a:rPr>
                <a:t>5</a:t>
              </a:r>
              <a:endParaRPr sz="900" b="1">
                <a:solidFill>
                  <a:srgbClr val="307BF3"/>
                </a:solidFill>
                <a:latin typeface="Roboto"/>
                <a:ea typeface="Roboto"/>
                <a:cs typeface="Roboto"/>
                <a:sym typeface="Roboto"/>
              </a:endParaRPr>
            </a:p>
          </p:txBody>
        </p:sp>
        <p:sp>
          <p:nvSpPr>
            <p:cNvPr id="162" name="Google Shape;162;p20"/>
            <p:cNvSpPr txBox="1"/>
            <p:nvPr/>
          </p:nvSpPr>
          <p:spPr>
            <a:xfrm rot="-2700000">
              <a:off x="6375763" y="2297099"/>
              <a:ext cx="2378424"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The updated fleet mix model</a:t>
              </a:r>
              <a:endParaRPr sz="1100" b="1">
                <a:solidFill>
                  <a:srgbClr val="FFFFFF"/>
                </a:solidFill>
                <a:latin typeface="Roboto"/>
                <a:ea typeface="Roboto"/>
                <a:cs typeface="Roboto"/>
                <a:sym typeface="Roboto"/>
              </a:endParaRPr>
            </a:p>
          </p:txBody>
        </p:sp>
        <p:sp>
          <p:nvSpPr>
            <p:cNvPr id="163" name="Google Shape;163;p20"/>
            <p:cNvSpPr txBox="1"/>
            <p:nvPr/>
          </p:nvSpPr>
          <p:spPr>
            <a:xfrm rot="-2700000">
              <a:off x="6788358"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dirty="0">
                  <a:latin typeface="Roboto"/>
                  <a:ea typeface="Roboto"/>
                  <a:cs typeface="Roboto"/>
                  <a:sym typeface="Roboto"/>
                </a:rPr>
                <a:t>A development version is being tested</a:t>
              </a:r>
              <a:endParaRPr sz="800" b="1" dirty="0">
                <a:latin typeface="Roboto"/>
                <a:ea typeface="Roboto"/>
                <a:cs typeface="Roboto"/>
                <a:sym typeface="Roboto"/>
              </a:endParaRPr>
            </a:p>
          </p:txBody>
        </p:sp>
      </p:grpSp>
      <p:grpSp>
        <p:nvGrpSpPr>
          <p:cNvPr id="164" name="Google Shape;164;p20"/>
          <p:cNvGrpSpPr/>
          <p:nvPr/>
        </p:nvGrpSpPr>
        <p:grpSpPr>
          <a:xfrm>
            <a:off x="4761418" y="2062393"/>
            <a:ext cx="2604522" cy="2460300"/>
            <a:chOff x="4761418" y="1318143"/>
            <a:chExt cx="2604522" cy="2460300"/>
          </a:xfrm>
        </p:grpSpPr>
        <p:sp>
          <p:nvSpPr>
            <p:cNvPr id="165" name="Google Shape;165;p20"/>
            <p:cNvSpPr/>
            <p:nvPr/>
          </p:nvSpPr>
          <p:spPr>
            <a:xfrm rot="2700000">
              <a:off x="5746767" y="1053398"/>
              <a:ext cx="489601" cy="2989789"/>
            </a:xfrm>
            <a:prstGeom prst="roundRect">
              <a:avLst>
                <a:gd name="adj" fmla="val 5000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E65F0"/>
                  </a:solidFill>
                  <a:latin typeface="Roboto"/>
                  <a:ea typeface="Roboto"/>
                  <a:cs typeface="Roboto"/>
                  <a:sym typeface="Roboto"/>
                </a:rPr>
                <a:t>4</a:t>
              </a:r>
              <a:endParaRPr sz="900" b="1">
                <a:solidFill>
                  <a:srgbClr val="0E65F0"/>
                </a:solidFill>
                <a:latin typeface="Roboto"/>
                <a:ea typeface="Roboto"/>
                <a:cs typeface="Roboto"/>
                <a:sym typeface="Roboto"/>
              </a:endParaRPr>
            </a:p>
          </p:txBody>
        </p:sp>
        <p:sp>
          <p:nvSpPr>
            <p:cNvPr id="167" name="Google Shape;167;p20"/>
            <p:cNvSpPr txBox="1"/>
            <p:nvPr/>
          </p:nvSpPr>
          <p:spPr>
            <a:xfrm rot="-2700000">
              <a:off x="48964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Aircraft supply pool by segment</a:t>
              </a:r>
              <a:endParaRPr sz="1100" b="1">
                <a:solidFill>
                  <a:srgbClr val="FFFFFF"/>
                </a:solidFill>
                <a:latin typeface="Roboto"/>
                <a:ea typeface="Roboto"/>
                <a:cs typeface="Roboto"/>
                <a:sym typeface="Roboto"/>
              </a:endParaRPr>
            </a:p>
          </p:txBody>
        </p:sp>
        <p:sp>
          <p:nvSpPr>
            <p:cNvPr id="168" name="Google Shape;168;p20"/>
            <p:cNvSpPr txBox="1"/>
            <p:nvPr/>
          </p:nvSpPr>
          <p:spPr>
            <a:xfrm rot="-2700000">
              <a:off x="5295260"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In year proportion of expected aircraft productions per segment</a:t>
              </a:r>
              <a:endParaRPr sz="800" b="1">
                <a:latin typeface="Roboto"/>
                <a:ea typeface="Roboto"/>
                <a:cs typeface="Roboto"/>
                <a:sym typeface="Roboto"/>
              </a:endParaRPr>
            </a:p>
          </p:txBody>
        </p:sp>
      </p:grpSp>
      <p:grpSp>
        <p:nvGrpSpPr>
          <p:cNvPr id="169" name="Google Shape;169;p20"/>
          <p:cNvGrpSpPr/>
          <p:nvPr/>
        </p:nvGrpSpPr>
        <p:grpSpPr>
          <a:xfrm>
            <a:off x="3269751" y="2062393"/>
            <a:ext cx="2604522" cy="2460300"/>
            <a:chOff x="3269751" y="1318143"/>
            <a:chExt cx="2604522" cy="2460300"/>
          </a:xfrm>
        </p:grpSpPr>
        <p:sp>
          <p:nvSpPr>
            <p:cNvPr id="170" name="Google Shape;170;p20"/>
            <p:cNvSpPr/>
            <p:nvPr/>
          </p:nvSpPr>
          <p:spPr>
            <a:xfrm rot="2700000">
              <a:off x="4255100" y="1053398"/>
              <a:ext cx="489601" cy="2989789"/>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D5DDF"/>
                  </a:solidFill>
                  <a:latin typeface="Roboto"/>
                  <a:ea typeface="Roboto"/>
                  <a:cs typeface="Roboto"/>
                  <a:sym typeface="Roboto"/>
                </a:rPr>
                <a:t>3</a:t>
              </a:r>
              <a:endParaRPr sz="900" b="1">
                <a:solidFill>
                  <a:srgbClr val="0D5DDF"/>
                </a:solidFill>
                <a:latin typeface="Roboto"/>
                <a:ea typeface="Roboto"/>
                <a:cs typeface="Roboto"/>
                <a:sym typeface="Roboto"/>
              </a:endParaRPr>
            </a:p>
          </p:txBody>
        </p:sp>
        <p:sp>
          <p:nvSpPr>
            <p:cNvPr id="172" name="Google Shape;172;p20"/>
            <p:cNvSpPr txBox="1"/>
            <p:nvPr/>
          </p:nvSpPr>
          <p:spPr>
            <a:xfrm rot="-2700000">
              <a:off x="34047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Aircraft retirement age</a:t>
              </a:r>
              <a:endParaRPr sz="1100" b="1">
                <a:solidFill>
                  <a:srgbClr val="FFFFFF"/>
                </a:solidFill>
                <a:latin typeface="Roboto"/>
                <a:ea typeface="Roboto"/>
                <a:cs typeface="Roboto"/>
                <a:sym typeface="Roboto"/>
              </a:endParaRPr>
            </a:p>
          </p:txBody>
        </p:sp>
        <p:sp>
          <p:nvSpPr>
            <p:cNvPr id="173" name="Google Shape;173;p20"/>
            <p:cNvSpPr txBox="1"/>
            <p:nvPr/>
          </p:nvSpPr>
          <p:spPr>
            <a:xfrm rot="-2700000">
              <a:off x="3803593"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The main mechanism causing fleet renewal, i.e. retirement and replacement. </a:t>
              </a:r>
              <a:endParaRPr sz="800" b="1">
                <a:latin typeface="Roboto"/>
                <a:ea typeface="Roboto"/>
                <a:cs typeface="Roboto"/>
                <a:sym typeface="Roboto"/>
              </a:endParaRPr>
            </a:p>
          </p:txBody>
        </p:sp>
      </p:grpSp>
      <p:grpSp>
        <p:nvGrpSpPr>
          <p:cNvPr id="174" name="Google Shape;174;p20"/>
          <p:cNvGrpSpPr/>
          <p:nvPr/>
        </p:nvGrpSpPr>
        <p:grpSpPr>
          <a:xfrm>
            <a:off x="1776626" y="2062393"/>
            <a:ext cx="2604522" cy="2460300"/>
            <a:chOff x="1776626" y="1318143"/>
            <a:chExt cx="2604522" cy="2460300"/>
          </a:xfrm>
        </p:grpSpPr>
        <p:grpSp>
          <p:nvGrpSpPr>
            <p:cNvPr id="175" name="Google Shape;175;p20"/>
            <p:cNvGrpSpPr/>
            <p:nvPr/>
          </p:nvGrpSpPr>
          <p:grpSpPr>
            <a:xfrm>
              <a:off x="1776626" y="1318143"/>
              <a:ext cx="2604522" cy="2460300"/>
              <a:chOff x="1776626" y="1318143"/>
              <a:chExt cx="2604522" cy="2460300"/>
            </a:xfrm>
          </p:grpSpPr>
          <p:sp>
            <p:nvSpPr>
              <p:cNvPr id="176" name="Google Shape;176;p20"/>
              <p:cNvSpPr/>
              <p:nvPr/>
            </p:nvSpPr>
            <p:spPr>
              <a:xfrm rot="2700000">
                <a:off x="2761975" y="1053398"/>
                <a:ext cx="489601" cy="2989789"/>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txBox="1"/>
              <p:nvPr/>
            </p:nvSpPr>
            <p:spPr>
              <a:xfrm rot="-2700000">
                <a:off x="1899549" y="2297849"/>
                <a:ext cx="2376303"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Age distribution by carrier type</a:t>
                </a:r>
                <a:endParaRPr sz="1100" b="1">
                  <a:solidFill>
                    <a:srgbClr val="FFFFFF"/>
                  </a:solidFill>
                  <a:latin typeface="Roboto"/>
                  <a:ea typeface="Roboto"/>
                  <a:cs typeface="Roboto"/>
                  <a:sym typeface="Roboto"/>
                </a:endParaRPr>
              </a:p>
            </p:txBody>
          </p:sp>
          <p:sp>
            <p:nvSpPr>
              <p:cNvPr id="178" name="Google Shape;178;p20"/>
              <p:cNvSpPr txBox="1"/>
              <p:nvPr/>
            </p:nvSpPr>
            <p:spPr>
              <a:xfrm rot="-2700000">
                <a:off x="2310468"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The underlying database running the FMM.  This is the base year fleet age distribution for all air transport movements by service type</a:t>
                </a:r>
                <a:endParaRPr sz="800" b="1">
                  <a:latin typeface="Roboto"/>
                  <a:ea typeface="Roboto"/>
                  <a:cs typeface="Roboto"/>
                  <a:sym typeface="Roboto"/>
                </a:endParaRPr>
              </a:p>
            </p:txBody>
          </p:sp>
        </p:grpSp>
        <p:sp>
          <p:nvSpPr>
            <p:cNvPr id="179" name="Google Shape;179;p20"/>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C58D3"/>
                  </a:solidFill>
                  <a:latin typeface="Roboto"/>
                  <a:ea typeface="Roboto"/>
                  <a:cs typeface="Roboto"/>
                  <a:sym typeface="Roboto"/>
                </a:rPr>
                <a:t>2</a:t>
              </a:r>
              <a:endParaRPr sz="900" b="1">
                <a:solidFill>
                  <a:srgbClr val="0C58D3"/>
                </a:solidFill>
                <a:latin typeface="Roboto"/>
                <a:ea typeface="Roboto"/>
                <a:cs typeface="Roboto"/>
                <a:sym typeface="Roboto"/>
              </a:endParaRPr>
            </a:p>
          </p:txBody>
        </p:sp>
      </p:grpSp>
      <p:grpSp>
        <p:nvGrpSpPr>
          <p:cNvPr id="180" name="Google Shape;180;p20"/>
          <p:cNvGrpSpPr/>
          <p:nvPr/>
        </p:nvGrpSpPr>
        <p:grpSpPr>
          <a:xfrm>
            <a:off x="284959" y="2062393"/>
            <a:ext cx="2604522" cy="2460300"/>
            <a:chOff x="284959" y="1318143"/>
            <a:chExt cx="2604522" cy="2460300"/>
          </a:xfrm>
        </p:grpSpPr>
        <p:sp>
          <p:nvSpPr>
            <p:cNvPr id="181" name="Google Shape;181;p20"/>
            <p:cNvSpPr/>
            <p:nvPr/>
          </p:nvSpPr>
          <p:spPr>
            <a:xfrm rot="2700000">
              <a:off x="1270309" y="1053398"/>
              <a:ext cx="489601" cy="2989789"/>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944A1"/>
                  </a:solidFill>
                  <a:latin typeface="Roboto"/>
                  <a:ea typeface="Roboto"/>
                  <a:cs typeface="Roboto"/>
                  <a:sym typeface="Roboto"/>
                </a:rPr>
                <a:t>1</a:t>
              </a:r>
              <a:endParaRPr sz="900" b="1">
                <a:solidFill>
                  <a:srgbClr val="0944A1"/>
                </a:solidFill>
                <a:latin typeface="Roboto"/>
                <a:ea typeface="Roboto"/>
                <a:cs typeface="Roboto"/>
                <a:sym typeface="Roboto"/>
              </a:endParaRPr>
            </a:p>
          </p:txBody>
        </p:sp>
        <p:sp>
          <p:nvSpPr>
            <p:cNvPr id="183" name="Google Shape;183;p20"/>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ATMs forming base year data (2017)</a:t>
              </a:r>
              <a:endParaRPr sz="1100" b="1">
                <a:solidFill>
                  <a:srgbClr val="FFFFFF"/>
                </a:solidFill>
                <a:latin typeface="Roboto"/>
                <a:ea typeface="Roboto"/>
                <a:cs typeface="Roboto"/>
                <a:sym typeface="Roboto"/>
              </a:endParaRPr>
            </a:p>
          </p:txBody>
        </p:sp>
        <p:sp>
          <p:nvSpPr>
            <p:cNvPr id="184" name="Google Shape;184;p20"/>
            <p:cNvSpPr txBox="1"/>
            <p:nvPr/>
          </p:nvSpPr>
          <p:spPr>
            <a:xfrm rot="-2700000">
              <a:off x="818801"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The process followed after fusing together information on aircraft movements (CAA) with IBA aircraft inventory</a:t>
              </a:r>
              <a:endParaRPr sz="800" b="1">
                <a:latin typeface="Roboto"/>
                <a:ea typeface="Roboto"/>
                <a:cs typeface="Roboto"/>
                <a:sym typeface="Roboto"/>
              </a:endParaRPr>
            </a:p>
          </p:txBody>
        </p:sp>
      </p:grpSp>
      <p:cxnSp>
        <p:nvCxnSpPr>
          <p:cNvPr id="185" name="Google Shape;185;p20"/>
          <p:cNvCxnSpPr>
            <a:stCxn id="181" idx="2"/>
            <a:endCxn id="160" idx="2"/>
          </p:cNvCxnSpPr>
          <p:nvPr/>
        </p:nvCxnSpPr>
        <p:spPr>
          <a:xfrm>
            <a:off x="458059" y="4349593"/>
            <a:ext cx="5969700" cy="600"/>
          </a:xfrm>
          <a:prstGeom prst="curvedConnector5">
            <a:avLst>
              <a:gd name="adj1" fmla="val -1080"/>
              <a:gd name="adj2" fmla="val 101663732"/>
              <a:gd name="adj3" fmla="val 85388"/>
            </a:avLst>
          </a:prstGeom>
          <a:noFill/>
          <a:ln w="9525" cap="flat" cmpd="sng">
            <a:solidFill>
              <a:srgbClr val="4A86E8"/>
            </a:solidFill>
            <a:prstDash val="dash"/>
            <a:round/>
            <a:headEnd type="none" w="med" len="med"/>
            <a:tailEnd type="triangle" w="med" len="med"/>
          </a:ln>
        </p:spPr>
      </p:cxnSp>
      <p:cxnSp>
        <p:nvCxnSpPr>
          <p:cNvPr id="186" name="Google Shape;186;p20"/>
          <p:cNvCxnSpPr>
            <a:stCxn id="176" idx="2"/>
          </p:cNvCxnSpPr>
          <p:nvPr/>
        </p:nvCxnSpPr>
        <p:spPr>
          <a:xfrm>
            <a:off x="1949726" y="4349593"/>
            <a:ext cx="378900" cy="598800"/>
          </a:xfrm>
          <a:prstGeom prst="straightConnector1">
            <a:avLst/>
          </a:prstGeom>
          <a:noFill/>
          <a:ln w="9525" cap="flat" cmpd="sng">
            <a:solidFill>
              <a:srgbClr val="4A86E8"/>
            </a:solidFill>
            <a:prstDash val="dash"/>
            <a:round/>
            <a:headEnd type="none" w="med" len="med"/>
            <a:tailEnd type="triangle" w="med" len="med"/>
          </a:ln>
        </p:spPr>
      </p:cxnSp>
      <p:cxnSp>
        <p:nvCxnSpPr>
          <p:cNvPr id="187" name="Google Shape;187;p20"/>
          <p:cNvCxnSpPr/>
          <p:nvPr/>
        </p:nvCxnSpPr>
        <p:spPr>
          <a:xfrm>
            <a:off x="3441676" y="4349593"/>
            <a:ext cx="341400" cy="590700"/>
          </a:xfrm>
          <a:prstGeom prst="straightConnector1">
            <a:avLst/>
          </a:prstGeom>
          <a:noFill/>
          <a:ln w="9525" cap="flat" cmpd="sng">
            <a:solidFill>
              <a:srgbClr val="4A86E8"/>
            </a:solidFill>
            <a:prstDash val="dash"/>
            <a:round/>
            <a:headEnd type="none" w="med" len="med"/>
            <a:tailEnd type="triangle" w="med" len="med"/>
          </a:ln>
        </p:spPr>
      </p:cxnSp>
      <p:cxnSp>
        <p:nvCxnSpPr>
          <p:cNvPr id="188" name="Google Shape;188;p20"/>
          <p:cNvCxnSpPr/>
          <p:nvPr/>
        </p:nvCxnSpPr>
        <p:spPr>
          <a:xfrm>
            <a:off x="4933626" y="4355180"/>
            <a:ext cx="254700" cy="389700"/>
          </a:xfrm>
          <a:prstGeom prst="straightConnector1">
            <a:avLst/>
          </a:prstGeom>
          <a:noFill/>
          <a:ln w="9525" cap="flat" cmpd="sng">
            <a:solidFill>
              <a:srgbClr val="4A86E8"/>
            </a:solidFill>
            <a:prstDash val="dash"/>
            <a:round/>
            <a:headEnd type="none" w="med" len="med"/>
            <a:tailEnd type="triangle" w="med" len="med"/>
          </a:ln>
        </p:spPr>
      </p:cxnSp>
      <p:sp>
        <p:nvSpPr>
          <p:cNvPr id="189" name="Google Shape;189;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727800" y="5614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and lookups available</a:t>
            </a:r>
            <a:endParaRPr/>
          </a:p>
        </p:txBody>
      </p:sp>
      <p:sp>
        <p:nvSpPr>
          <p:cNvPr id="195" name="Google Shape;195;p21"/>
          <p:cNvSpPr txBox="1"/>
          <p:nvPr/>
        </p:nvSpPr>
        <p:spPr>
          <a:xfrm>
            <a:off x="348950" y="1392000"/>
            <a:ext cx="4026900" cy="14568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Movement data [CAA]</a:t>
            </a:r>
            <a:r>
              <a:rPr lang="en" sz="1100"/>
              <a:t> - Individual aircraft movements in and out of UK reporting airports with detail on date, time, registration, aircraft name, type, operator, origin-destination, passengers, available seat and freight mass carried. This is provided to DfT by the CAA and made available on a calendar year basis. For this project it is the calendar year of 2017.</a:t>
            </a:r>
            <a:endParaRPr>
              <a:latin typeface="Lato"/>
              <a:ea typeface="Lato"/>
              <a:cs typeface="Lato"/>
              <a:sym typeface="Lato"/>
            </a:endParaRPr>
          </a:p>
        </p:txBody>
      </p:sp>
      <p:sp>
        <p:nvSpPr>
          <p:cNvPr id="196" name="Google Shape;196;p21"/>
          <p:cNvSpPr txBox="1"/>
          <p:nvPr/>
        </p:nvSpPr>
        <p:spPr>
          <a:xfrm>
            <a:off x="348950" y="3201425"/>
            <a:ext cx="4026900" cy="1203300"/>
          </a:xfrm>
          <a:prstGeom prst="rect">
            <a:avLst/>
          </a:prstGeom>
          <a:solidFill>
            <a:srgbClr val="A2C4C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Fleet inventory [IBA iQ]</a:t>
            </a:r>
            <a:r>
              <a:rPr lang="en" sz="1100"/>
              <a:t> - A paid for data subscription composed of an inventory of aircraft registrations with associated information such as model type, manufacturer, operator/owner details, </a:t>
            </a:r>
            <a:r>
              <a:rPr lang="en" sz="1100" b="1"/>
              <a:t>manufacture year</a:t>
            </a:r>
            <a:r>
              <a:rPr lang="en" sz="1100"/>
              <a:t>, seating configuration and status (where applicable)</a:t>
            </a:r>
            <a:endParaRPr sz="1100"/>
          </a:p>
        </p:txBody>
      </p:sp>
      <p:sp>
        <p:nvSpPr>
          <p:cNvPr id="197" name="Google Shape;197;p21"/>
          <p:cNvSpPr txBox="1"/>
          <p:nvPr/>
        </p:nvSpPr>
        <p:spPr>
          <a:xfrm>
            <a:off x="4572000" y="1399500"/>
            <a:ext cx="4026900" cy="8529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Order backlog data [IBA iQ]</a:t>
            </a:r>
            <a:r>
              <a:rPr lang="en" sz="1100"/>
              <a:t> - An order backlog repository composed of ordered aircraft model detail, operator detail, engine model detail, delivery date and current status of the order. </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sp>
        <p:nvSpPr>
          <p:cNvPr id="198" name="Google Shape;198;p21"/>
          <p:cNvSpPr txBox="1"/>
          <p:nvPr/>
        </p:nvSpPr>
        <p:spPr>
          <a:xfrm>
            <a:off x="4572000" y="2748050"/>
            <a:ext cx="4026900" cy="625800"/>
          </a:xfrm>
          <a:prstGeom prst="rect">
            <a:avLst/>
          </a:prstGeom>
          <a:solidFill>
            <a:srgbClr val="EA9999"/>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Aircraft lookup [Internal]</a:t>
            </a:r>
            <a:r>
              <a:rPr lang="en" sz="1100"/>
              <a:t> - A lookup of aircraft name (as used in CAA movement data), IATA code (as used in FMM), aircraft haul usage and production status.</a:t>
            </a:r>
            <a:endParaRPr sz="1100"/>
          </a:p>
          <a:p>
            <a:pPr marL="0" lvl="0" indent="0" algn="l" rtl="0">
              <a:spcBef>
                <a:spcPts val="0"/>
              </a:spcBef>
              <a:spcAft>
                <a:spcPts val="0"/>
              </a:spcAft>
              <a:buNone/>
            </a:pPr>
            <a:endParaRPr sz="1100"/>
          </a:p>
        </p:txBody>
      </p:sp>
      <p:sp>
        <p:nvSpPr>
          <p:cNvPr id="199" name="Google Shape;199;p21"/>
          <p:cNvSpPr txBox="1"/>
          <p:nvPr/>
        </p:nvSpPr>
        <p:spPr>
          <a:xfrm>
            <a:off x="4572000" y="3869525"/>
            <a:ext cx="4026900" cy="535200"/>
          </a:xfrm>
          <a:prstGeom prst="rect">
            <a:avLst/>
          </a:prstGeom>
          <a:solidFill>
            <a:srgbClr val="B4A7D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Worldzone lookup [Internal]</a:t>
            </a:r>
            <a:r>
              <a:rPr lang="en" sz="1100"/>
              <a:t> - A lookup of airport name and the three digit SPASM (aviation model) zone </a:t>
            </a:r>
            <a:endParaRPr sz="1100"/>
          </a:p>
          <a:p>
            <a:pPr marL="0" lvl="0" indent="0" algn="l" rtl="0">
              <a:spcBef>
                <a:spcPts val="0"/>
              </a:spcBef>
              <a:spcAft>
                <a:spcPts val="0"/>
              </a:spcAft>
              <a:buNone/>
            </a:pPr>
            <a:endParaRPr sz="1100"/>
          </a:p>
        </p:txBody>
      </p:sp>
      <p:sp>
        <p:nvSpPr>
          <p:cNvPr id="200" name="Google Shape;200;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467600" y="582700"/>
            <a:ext cx="7492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structure (steps)</a:t>
            </a:r>
            <a:endParaRPr/>
          </a:p>
        </p:txBody>
      </p:sp>
      <p:sp>
        <p:nvSpPr>
          <p:cNvPr id="206" name="Google Shape;206;p22"/>
          <p:cNvSpPr/>
          <p:nvPr/>
        </p:nvSpPr>
        <p:spPr>
          <a:xfrm>
            <a:off x="1662920" y="2251735"/>
            <a:ext cx="353400" cy="36900"/>
          </a:xfrm>
          <a:prstGeom prst="roundRect">
            <a:avLst>
              <a:gd name="adj" fmla="val 50000"/>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22"/>
          <p:cNvGrpSpPr/>
          <p:nvPr/>
        </p:nvGrpSpPr>
        <p:grpSpPr>
          <a:xfrm>
            <a:off x="519875" y="1948510"/>
            <a:ext cx="1310403" cy="1897975"/>
            <a:chOff x="519875" y="1948510"/>
            <a:chExt cx="1310403" cy="1897975"/>
          </a:xfrm>
        </p:grpSpPr>
        <p:sp>
          <p:nvSpPr>
            <p:cNvPr id="208" name="Google Shape;208;p22"/>
            <p:cNvSpPr/>
            <p:nvPr/>
          </p:nvSpPr>
          <p:spPr>
            <a:xfrm>
              <a:off x="877947" y="1948510"/>
              <a:ext cx="594300" cy="594300"/>
            </a:xfrm>
            <a:prstGeom prst="ellipse">
              <a:avLst/>
            </a:prstGeom>
            <a:no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txBox="1"/>
            <p:nvPr/>
          </p:nvSpPr>
          <p:spPr>
            <a:xfrm>
              <a:off x="95669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701C7F"/>
                  </a:solidFill>
                  <a:latin typeface="Roboto"/>
                  <a:ea typeface="Roboto"/>
                  <a:cs typeface="Roboto"/>
                  <a:sym typeface="Roboto"/>
                </a:rPr>
                <a:t>0</a:t>
              </a:r>
              <a:endParaRPr sz="800" b="1">
                <a:solidFill>
                  <a:srgbClr val="701C7F"/>
                </a:solidFill>
                <a:latin typeface="Roboto"/>
                <a:ea typeface="Roboto"/>
                <a:cs typeface="Roboto"/>
                <a:sym typeface="Roboto"/>
              </a:endParaRPr>
            </a:p>
          </p:txBody>
        </p:sp>
        <p:sp>
          <p:nvSpPr>
            <p:cNvPr id="210" name="Google Shape;210;p22"/>
            <p:cNvSpPr txBox="1"/>
            <p:nvPr/>
          </p:nvSpPr>
          <p:spPr>
            <a:xfrm>
              <a:off x="519878"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701C7F"/>
                  </a:solidFill>
                  <a:latin typeface="Roboto"/>
                  <a:ea typeface="Roboto"/>
                  <a:cs typeface="Roboto"/>
                  <a:sym typeface="Roboto"/>
                </a:rPr>
                <a:t>Global declarations</a:t>
              </a:r>
              <a:endParaRPr sz="1000" b="1">
                <a:solidFill>
                  <a:srgbClr val="701C7F"/>
                </a:solidFill>
                <a:latin typeface="Roboto"/>
                <a:ea typeface="Roboto"/>
                <a:cs typeface="Roboto"/>
                <a:sym typeface="Roboto"/>
              </a:endParaRPr>
            </a:p>
          </p:txBody>
        </p:sp>
        <p:sp>
          <p:nvSpPr>
            <p:cNvPr id="211" name="Google Shape;211;p22"/>
            <p:cNvSpPr txBox="1"/>
            <p:nvPr/>
          </p:nvSpPr>
          <p:spPr>
            <a:xfrm>
              <a:off x="519875"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dirty="0">
                  <a:solidFill>
                    <a:srgbClr val="701C7F"/>
                  </a:solidFill>
                  <a:latin typeface="Roboto"/>
                  <a:ea typeface="Roboto"/>
                  <a:cs typeface="Roboto"/>
                  <a:sym typeface="Roboto"/>
                </a:rPr>
                <a:t>File locations, libraries, input year, OECD_countries etc.. </a:t>
              </a:r>
              <a:endParaRPr sz="800" dirty="0">
                <a:solidFill>
                  <a:srgbClr val="701C7F"/>
                </a:solidFill>
                <a:latin typeface="Roboto"/>
                <a:ea typeface="Roboto"/>
                <a:cs typeface="Roboto"/>
                <a:sym typeface="Roboto"/>
              </a:endParaRPr>
            </a:p>
          </p:txBody>
        </p:sp>
      </p:grpSp>
      <p:grpSp>
        <p:nvGrpSpPr>
          <p:cNvPr id="212" name="Google Shape;212;p22"/>
          <p:cNvGrpSpPr/>
          <p:nvPr/>
        </p:nvGrpSpPr>
        <p:grpSpPr>
          <a:xfrm>
            <a:off x="1848940" y="1948510"/>
            <a:ext cx="1310400" cy="1897975"/>
            <a:chOff x="1848940" y="1948510"/>
            <a:chExt cx="1310400" cy="1897975"/>
          </a:xfrm>
        </p:grpSpPr>
        <p:sp>
          <p:nvSpPr>
            <p:cNvPr id="213" name="Google Shape;213;p22"/>
            <p:cNvSpPr/>
            <p:nvPr/>
          </p:nvSpPr>
          <p:spPr>
            <a:xfrm>
              <a:off x="2206990" y="1948510"/>
              <a:ext cx="594300" cy="594300"/>
            </a:xfrm>
            <a:prstGeom prst="ellipse">
              <a:avLst/>
            </a:prstGeom>
            <a:noFill/>
            <a:ln w="38100" cap="flat" cmpd="sng">
              <a:solidFill>
                <a:srgbClr val="701C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txBox="1"/>
            <p:nvPr/>
          </p:nvSpPr>
          <p:spPr>
            <a:xfrm>
              <a:off x="184894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701C7F"/>
                  </a:solidFill>
                  <a:latin typeface="Roboto"/>
                  <a:ea typeface="Roboto"/>
                  <a:cs typeface="Roboto"/>
                  <a:sym typeface="Roboto"/>
                </a:rPr>
                <a:t>Input files</a:t>
              </a:r>
              <a:endParaRPr sz="1000" b="1">
                <a:solidFill>
                  <a:srgbClr val="701C7F"/>
                </a:solidFill>
                <a:latin typeface="Roboto"/>
                <a:ea typeface="Roboto"/>
                <a:cs typeface="Roboto"/>
                <a:sym typeface="Roboto"/>
              </a:endParaRPr>
            </a:p>
          </p:txBody>
        </p:sp>
        <p:sp>
          <p:nvSpPr>
            <p:cNvPr id="215" name="Google Shape;215;p22"/>
            <p:cNvSpPr txBox="1"/>
            <p:nvPr/>
          </p:nvSpPr>
          <p:spPr>
            <a:xfrm>
              <a:off x="1848940"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dirty="0">
                  <a:solidFill>
                    <a:srgbClr val="701C7F"/>
                  </a:solidFill>
                  <a:latin typeface="Roboto"/>
                  <a:ea typeface="Roboto"/>
                  <a:cs typeface="Roboto"/>
                  <a:sym typeface="Roboto"/>
                </a:rPr>
                <a:t>Import files and lookups into R environment</a:t>
              </a:r>
              <a:endParaRPr sz="800" dirty="0">
                <a:solidFill>
                  <a:srgbClr val="701C7F"/>
                </a:solidFill>
                <a:latin typeface="Roboto"/>
                <a:ea typeface="Roboto"/>
                <a:cs typeface="Roboto"/>
                <a:sym typeface="Roboto"/>
              </a:endParaRPr>
            </a:p>
            <a:p>
              <a:pPr marL="0" lvl="0" indent="0" algn="ctr" rtl="0">
                <a:lnSpc>
                  <a:spcPct val="115000"/>
                </a:lnSpc>
                <a:spcBef>
                  <a:spcPts val="1600"/>
                </a:spcBef>
                <a:spcAft>
                  <a:spcPts val="0"/>
                </a:spcAft>
                <a:buNone/>
              </a:pPr>
              <a:r>
                <a:rPr lang="en" sz="800" dirty="0">
                  <a:solidFill>
                    <a:srgbClr val="701C7F"/>
                  </a:solidFill>
                  <a:latin typeface="Roboto"/>
                  <a:ea typeface="Roboto"/>
                  <a:cs typeface="Roboto"/>
                  <a:sym typeface="Roboto"/>
                </a:rPr>
                <a:t>Rationalisation and Harmonization</a:t>
              </a:r>
              <a:endParaRPr sz="800" dirty="0">
                <a:solidFill>
                  <a:srgbClr val="701C7F"/>
                </a:solidFill>
                <a:latin typeface="Roboto"/>
                <a:ea typeface="Roboto"/>
                <a:cs typeface="Roboto"/>
                <a:sym typeface="Roboto"/>
              </a:endParaRPr>
            </a:p>
            <a:p>
              <a:pPr marL="0" lvl="0" indent="0" algn="ctr" rtl="0">
                <a:lnSpc>
                  <a:spcPct val="115000"/>
                </a:lnSpc>
                <a:spcBef>
                  <a:spcPts val="1600"/>
                </a:spcBef>
                <a:spcAft>
                  <a:spcPts val="0"/>
                </a:spcAft>
                <a:buNone/>
              </a:pPr>
              <a:r>
                <a:rPr lang="en" sz="800" dirty="0">
                  <a:solidFill>
                    <a:srgbClr val="701C7F"/>
                  </a:solidFill>
                  <a:latin typeface="Roboto"/>
                  <a:ea typeface="Roboto"/>
                  <a:cs typeface="Roboto"/>
                  <a:sym typeface="Roboto"/>
                </a:rPr>
                <a:t>Removed duplicates </a:t>
              </a:r>
              <a:endParaRPr sz="800" dirty="0">
                <a:solidFill>
                  <a:srgbClr val="701C7F"/>
                </a:solidFill>
                <a:latin typeface="Roboto"/>
                <a:ea typeface="Roboto"/>
                <a:cs typeface="Roboto"/>
                <a:sym typeface="Roboto"/>
              </a:endParaRPr>
            </a:p>
            <a:p>
              <a:pPr marL="0" lvl="0" indent="0" algn="ctr" rtl="0">
                <a:lnSpc>
                  <a:spcPct val="115000"/>
                </a:lnSpc>
                <a:spcBef>
                  <a:spcPts val="1600"/>
                </a:spcBef>
                <a:spcAft>
                  <a:spcPts val="0"/>
                </a:spcAft>
                <a:buNone/>
              </a:pPr>
              <a:endParaRPr sz="800" dirty="0">
                <a:solidFill>
                  <a:srgbClr val="701C7F"/>
                </a:solidFill>
                <a:latin typeface="Roboto"/>
                <a:ea typeface="Roboto"/>
                <a:cs typeface="Roboto"/>
                <a:sym typeface="Roboto"/>
              </a:endParaRPr>
            </a:p>
            <a:p>
              <a:pPr marL="0" lvl="0" indent="0" algn="ctr" rtl="0">
                <a:lnSpc>
                  <a:spcPct val="115000"/>
                </a:lnSpc>
                <a:spcBef>
                  <a:spcPts val="1600"/>
                </a:spcBef>
                <a:spcAft>
                  <a:spcPts val="0"/>
                </a:spcAft>
                <a:buNone/>
              </a:pPr>
              <a:endParaRPr sz="800" dirty="0">
                <a:solidFill>
                  <a:srgbClr val="701C7F"/>
                </a:solidFill>
                <a:latin typeface="Roboto"/>
                <a:ea typeface="Roboto"/>
                <a:cs typeface="Roboto"/>
                <a:sym typeface="Roboto"/>
              </a:endParaRPr>
            </a:p>
            <a:p>
              <a:pPr marL="0" lvl="0" indent="0" algn="ctr" rtl="0">
                <a:lnSpc>
                  <a:spcPct val="115000"/>
                </a:lnSpc>
                <a:spcBef>
                  <a:spcPts val="1600"/>
                </a:spcBef>
                <a:spcAft>
                  <a:spcPts val="1600"/>
                </a:spcAft>
                <a:buNone/>
              </a:pPr>
              <a:endParaRPr sz="800" dirty="0">
                <a:solidFill>
                  <a:srgbClr val="701C7F"/>
                </a:solidFill>
                <a:latin typeface="Roboto"/>
                <a:ea typeface="Roboto"/>
                <a:cs typeface="Roboto"/>
                <a:sym typeface="Roboto"/>
              </a:endParaRPr>
            </a:p>
          </p:txBody>
        </p:sp>
        <p:sp>
          <p:nvSpPr>
            <p:cNvPr id="216" name="Google Shape;216;p22"/>
            <p:cNvSpPr txBox="1"/>
            <p:nvPr/>
          </p:nvSpPr>
          <p:spPr>
            <a:xfrm>
              <a:off x="2285740"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701C7F"/>
                  </a:solidFill>
                  <a:latin typeface="Roboto"/>
                  <a:ea typeface="Roboto"/>
                  <a:cs typeface="Roboto"/>
                  <a:sym typeface="Roboto"/>
                </a:rPr>
                <a:t>1</a:t>
              </a:r>
              <a:endParaRPr sz="800" b="1">
                <a:solidFill>
                  <a:srgbClr val="701C7F"/>
                </a:solidFill>
                <a:latin typeface="Roboto"/>
                <a:ea typeface="Roboto"/>
                <a:cs typeface="Roboto"/>
                <a:sym typeface="Roboto"/>
              </a:endParaRPr>
            </a:p>
          </p:txBody>
        </p:sp>
      </p:grpSp>
      <p:grpSp>
        <p:nvGrpSpPr>
          <p:cNvPr id="217" name="Google Shape;217;p22"/>
          <p:cNvGrpSpPr/>
          <p:nvPr/>
        </p:nvGrpSpPr>
        <p:grpSpPr>
          <a:xfrm>
            <a:off x="3178034" y="1948510"/>
            <a:ext cx="1359902" cy="1897974"/>
            <a:chOff x="3178034" y="1948510"/>
            <a:chExt cx="1359902" cy="1897974"/>
          </a:xfrm>
        </p:grpSpPr>
        <p:sp>
          <p:nvSpPr>
            <p:cNvPr id="218" name="Google Shape;218;p22"/>
            <p:cNvSpPr/>
            <p:nvPr/>
          </p:nvSpPr>
          <p:spPr>
            <a:xfrm>
              <a:off x="3560827" y="194851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txBox="1"/>
            <p:nvPr/>
          </p:nvSpPr>
          <p:spPr>
            <a:xfrm>
              <a:off x="3178034"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Pre processing Review</a:t>
              </a:r>
              <a:endParaRPr sz="1000" b="1">
                <a:solidFill>
                  <a:srgbClr val="858585"/>
                </a:solidFill>
                <a:latin typeface="Roboto"/>
                <a:ea typeface="Roboto"/>
                <a:cs typeface="Roboto"/>
                <a:sym typeface="Roboto"/>
              </a:endParaRPr>
            </a:p>
          </p:txBody>
        </p:sp>
        <p:sp>
          <p:nvSpPr>
            <p:cNvPr id="220" name="Google Shape;220;p22"/>
            <p:cNvSpPr txBox="1"/>
            <p:nvPr/>
          </p:nvSpPr>
          <p:spPr>
            <a:xfrm>
              <a:off x="3178036" y="3109084"/>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dirty="0">
                  <a:solidFill>
                    <a:srgbClr val="858585"/>
                  </a:solidFill>
                  <a:latin typeface="Roboto"/>
                  <a:ea typeface="Roboto"/>
                  <a:cs typeface="Roboto"/>
                  <a:sym typeface="Roboto"/>
                </a:rPr>
                <a:t>Relevant data from previous step are consolidated into dataframes and findings saved in single xlsx file</a:t>
              </a:r>
              <a:endParaRPr sz="800" dirty="0">
                <a:solidFill>
                  <a:srgbClr val="858585"/>
                </a:solidFill>
                <a:latin typeface="Roboto"/>
                <a:ea typeface="Roboto"/>
                <a:cs typeface="Roboto"/>
                <a:sym typeface="Roboto"/>
              </a:endParaRPr>
            </a:p>
            <a:p>
              <a:pPr marL="0" lvl="0" indent="0" algn="ctr" rtl="0">
                <a:lnSpc>
                  <a:spcPct val="115000"/>
                </a:lnSpc>
                <a:spcBef>
                  <a:spcPts val="1600"/>
                </a:spcBef>
                <a:spcAft>
                  <a:spcPts val="1600"/>
                </a:spcAft>
                <a:buNone/>
              </a:pPr>
              <a:r>
                <a:rPr lang="en" sz="800" dirty="0">
                  <a:solidFill>
                    <a:srgbClr val="858585"/>
                  </a:solidFill>
                  <a:latin typeface="Roboto"/>
                  <a:ea typeface="Roboto"/>
                  <a:cs typeface="Roboto"/>
                  <a:sym typeface="Roboto"/>
                </a:rPr>
                <a:t>Show the file - CAA_ATMs, IBA_Fleets and IBA_Orders</a:t>
              </a:r>
              <a:endParaRPr sz="800" dirty="0">
                <a:solidFill>
                  <a:srgbClr val="858585"/>
                </a:solidFill>
                <a:latin typeface="Roboto"/>
                <a:ea typeface="Roboto"/>
                <a:cs typeface="Roboto"/>
                <a:sym typeface="Roboto"/>
              </a:endParaRPr>
            </a:p>
          </p:txBody>
        </p:sp>
        <p:sp>
          <p:nvSpPr>
            <p:cNvPr id="221" name="Google Shape;221;p22"/>
            <p:cNvSpPr txBox="1"/>
            <p:nvPr/>
          </p:nvSpPr>
          <p:spPr>
            <a:xfrm>
              <a:off x="3639577"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2</a:t>
              </a:r>
              <a:endParaRPr sz="800" b="1">
                <a:solidFill>
                  <a:srgbClr val="858585"/>
                </a:solidFill>
                <a:latin typeface="Roboto"/>
                <a:ea typeface="Roboto"/>
                <a:cs typeface="Roboto"/>
                <a:sym typeface="Roboto"/>
              </a:endParaRPr>
            </a:p>
          </p:txBody>
        </p:sp>
      </p:grpSp>
      <p:grpSp>
        <p:nvGrpSpPr>
          <p:cNvPr id="222" name="Google Shape;222;p22"/>
          <p:cNvGrpSpPr/>
          <p:nvPr/>
        </p:nvGrpSpPr>
        <p:grpSpPr>
          <a:xfrm>
            <a:off x="4557650" y="1948510"/>
            <a:ext cx="1310403" cy="1897975"/>
            <a:chOff x="4557650" y="1948510"/>
            <a:chExt cx="1310403" cy="1897975"/>
          </a:xfrm>
        </p:grpSpPr>
        <p:sp>
          <p:nvSpPr>
            <p:cNvPr id="223" name="Google Shape;223;p22"/>
            <p:cNvSpPr/>
            <p:nvPr/>
          </p:nvSpPr>
          <p:spPr>
            <a:xfrm>
              <a:off x="4915703" y="1948510"/>
              <a:ext cx="594300" cy="594300"/>
            </a:xfrm>
            <a:prstGeom prst="ellipse">
              <a:avLst/>
            </a:prstGeom>
            <a:noFill/>
            <a:ln w="381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B5394"/>
                </a:solidFill>
              </a:endParaRPr>
            </a:p>
          </p:txBody>
        </p:sp>
        <p:sp>
          <p:nvSpPr>
            <p:cNvPr id="224" name="Google Shape;224;p22"/>
            <p:cNvSpPr txBox="1"/>
            <p:nvPr/>
          </p:nvSpPr>
          <p:spPr>
            <a:xfrm>
              <a:off x="4557650" y="2652285"/>
              <a:ext cx="131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B5394"/>
                  </a:solidFill>
                  <a:latin typeface="Roboto"/>
                  <a:ea typeface="Roboto"/>
                  <a:cs typeface="Roboto"/>
                  <a:sym typeface="Roboto"/>
                </a:rPr>
                <a:t>Processing</a:t>
              </a:r>
              <a:endParaRPr sz="1000" b="1">
                <a:solidFill>
                  <a:srgbClr val="0B5394"/>
                </a:solidFill>
                <a:latin typeface="Roboto"/>
                <a:ea typeface="Roboto"/>
                <a:cs typeface="Roboto"/>
                <a:sym typeface="Roboto"/>
              </a:endParaRPr>
            </a:p>
          </p:txBody>
        </p:sp>
        <p:sp>
          <p:nvSpPr>
            <p:cNvPr id="225" name="Google Shape;225;p22"/>
            <p:cNvSpPr txBox="1"/>
            <p:nvPr/>
          </p:nvSpPr>
          <p:spPr>
            <a:xfrm>
              <a:off x="4557653" y="3109085"/>
              <a:ext cx="13104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dirty="0">
                  <a:solidFill>
                    <a:srgbClr val="1155CC"/>
                  </a:solidFill>
                  <a:latin typeface="Roboto"/>
                  <a:ea typeface="Roboto"/>
                  <a:cs typeface="Roboto"/>
                  <a:sym typeface="Roboto"/>
                </a:rPr>
                <a:t>Processing data by merging, cutting and applying heuristics</a:t>
              </a:r>
              <a:endParaRPr sz="800" dirty="0">
                <a:solidFill>
                  <a:srgbClr val="1155CC"/>
                </a:solidFill>
                <a:latin typeface="Roboto"/>
                <a:ea typeface="Roboto"/>
                <a:cs typeface="Roboto"/>
                <a:sym typeface="Roboto"/>
              </a:endParaRPr>
            </a:p>
            <a:p>
              <a:pPr marL="0" lvl="0" indent="0" algn="ctr" rtl="0">
                <a:lnSpc>
                  <a:spcPct val="115000"/>
                </a:lnSpc>
                <a:spcBef>
                  <a:spcPts val="1600"/>
                </a:spcBef>
                <a:spcAft>
                  <a:spcPts val="0"/>
                </a:spcAft>
                <a:buNone/>
              </a:pPr>
              <a:r>
                <a:rPr lang="en" sz="800" dirty="0">
                  <a:solidFill>
                    <a:srgbClr val="1155CC"/>
                  </a:solidFill>
                  <a:latin typeface="Roboto"/>
                  <a:ea typeface="Roboto"/>
                  <a:cs typeface="Roboto"/>
                  <a:sym typeface="Roboto"/>
                </a:rPr>
                <a:t>Segmentation rules SCLFO and seat class</a:t>
              </a:r>
              <a:endParaRPr sz="800" dirty="0">
                <a:solidFill>
                  <a:srgbClr val="1155CC"/>
                </a:solidFill>
                <a:latin typeface="Roboto"/>
                <a:ea typeface="Roboto"/>
                <a:cs typeface="Roboto"/>
                <a:sym typeface="Roboto"/>
              </a:endParaRPr>
            </a:p>
            <a:p>
              <a:pPr marL="0" lvl="0" indent="0" algn="ctr" rtl="0">
                <a:lnSpc>
                  <a:spcPct val="115000"/>
                </a:lnSpc>
                <a:spcBef>
                  <a:spcPts val="1600"/>
                </a:spcBef>
                <a:spcAft>
                  <a:spcPts val="0"/>
                </a:spcAft>
                <a:buNone/>
              </a:pPr>
              <a:r>
                <a:rPr lang="en" sz="800" dirty="0">
                  <a:solidFill>
                    <a:srgbClr val="1155CC"/>
                  </a:solidFill>
                  <a:latin typeface="Roboto"/>
                  <a:ea typeface="Roboto"/>
                  <a:cs typeface="Roboto"/>
                  <a:sym typeface="Roboto"/>
                </a:rPr>
                <a:t>Remove irrelevant or noisy records</a:t>
              </a:r>
              <a:endParaRPr sz="800" dirty="0">
                <a:solidFill>
                  <a:srgbClr val="1155CC"/>
                </a:solidFill>
                <a:latin typeface="Roboto"/>
                <a:ea typeface="Roboto"/>
                <a:cs typeface="Roboto"/>
                <a:sym typeface="Roboto"/>
              </a:endParaRPr>
            </a:p>
            <a:p>
              <a:pPr marL="0" lvl="0" indent="0" algn="ctr" rtl="0">
                <a:lnSpc>
                  <a:spcPct val="115000"/>
                </a:lnSpc>
                <a:spcBef>
                  <a:spcPts val="1600"/>
                </a:spcBef>
                <a:spcAft>
                  <a:spcPts val="0"/>
                </a:spcAft>
                <a:buNone/>
              </a:pPr>
              <a:endParaRPr sz="800" dirty="0">
                <a:solidFill>
                  <a:srgbClr val="858585"/>
                </a:solidFill>
                <a:latin typeface="Roboto"/>
                <a:ea typeface="Roboto"/>
                <a:cs typeface="Roboto"/>
                <a:sym typeface="Roboto"/>
              </a:endParaRPr>
            </a:p>
            <a:p>
              <a:pPr marL="0" lvl="0" indent="0" algn="l" rtl="0">
                <a:lnSpc>
                  <a:spcPct val="115000"/>
                </a:lnSpc>
                <a:spcBef>
                  <a:spcPts val="1600"/>
                </a:spcBef>
                <a:spcAft>
                  <a:spcPts val="1600"/>
                </a:spcAft>
                <a:buNone/>
              </a:pPr>
              <a:endParaRPr sz="800" dirty="0">
                <a:solidFill>
                  <a:srgbClr val="858585"/>
                </a:solidFill>
                <a:latin typeface="Roboto"/>
                <a:ea typeface="Roboto"/>
                <a:cs typeface="Roboto"/>
                <a:sym typeface="Roboto"/>
              </a:endParaRPr>
            </a:p>
          </p:txBody>
        </p:sp>
        <p:sp>
          <p:nvSpPr>
            <p:cNvPr id="226" name="Google Shape;226;p22"/>
            <p:cNvSpPr txBox="1"/>
            <p:nvPr/>
          </p:nvSpPr>
          <p:spPr>
            <a:xfrm>
              <a:off x="4994453"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3</a:t>
              </a:r>
              <a:endParaRPr sz="800" b="1">
                <a:solidFill>
                  <a:srgbClr val="858585"/>
                </a:solidFill>
                <a:latin typeface="Roboto"/>
                <a:ea typeface="Roboto"/>
                <a:cs typeface="Roboto"/>
                <a:sym typeface="Roboto"/>
              </a:endParaRPr>
            </a:p>
          </p:txBody>
        </p:sp>
      </p:grpSp>
      <p:grpSp>
        <p:nvGrpSpPr>
          <p:cNvPr id="227" name="Google Shape;227;p22"/>
          <p:cNvGrpSpPr/>
          <p:nvPr/>
        </p:nvGrpSpPr>
        <p:grpSpPr>
          <a:xfrm>
            <a:off x="5887800" y="1948510"/>
            <a:ext cx="1359905" cy="1897975"/>
            <a:chOff x="5887800" y="1948510"/>
            <a:chExt cx="1359905" cy="1897975"/>
          </a:xfrm>
        </p:grpSpPr>
        <p:sp>
          <p:nvSpPr>
            <p:cNvPr id="228" name="Google Shape;228;p22"/>
            <p:cNvSpPr/>
            <p:nvPr/>
          </p:nvSpPr>
          <p:spPr>
            <a:xfrm>
              <a:off x="6270606" y="194851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txBox="1"/>
            <p:nvPr/>
          </p:nvSpPr>
          <p:spPr>
            <a:xfrm>
              <a:off x="5887800"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858585"/>
                  </a:solidFill>
                  <a:latin typeface="Roboto"/>
                  <a:ea typeface="Roboto"/>
                  <a:cs typeface="Roboto"/>
                  <a:sym typeface="Roboto"/>
                </a:rPr>
                <a:t>Post processing Review</a:t>
              </a:r>
              <a:endParaRPr sz="1000" b="1">
                <a:solidFill>
                  <a:srgbClr val="858585"/>
                </a:solidFill>
                <a:latin typeface="Roboto"/>
                <a:ea typeface="Roboto"/>
                <a:cs typeface="Roboto"/>
                <a:sym typeface="Roboto"/>
              </a:endParaRPr>
            </a:p>
          </p:txBody>
        </p:sp>
        <p:sp>
          <p:nvSpPr>
            <p:cNvPr id="230" name="Google Shape;230;p22"/>
            <p:cNvSpPr txBox="1"/>
            <p:nvPr/>
          </p:nvSpPr>
          <p:spPr>
            <a:xfrm>
              <a:off x="5887806"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dirty="0">
                  <a:solidFill>
                    <a:srgbClr val="858585"/>
                  </a:solidFill>
                  <a:latin typeface="Roboto"/>
                  <a:ea typeface="Roboto"/>
                  <a:cs typeface="Roboto"/>
                  <a:sym typeface="Roboto"/>
                </a:rPr>
                <a:t>Relevant data from previous step are consolidated into dataframes and findings saved in a single xlsx file</a:t>
              </a:r>
              <a:endParaRPr sz="800" dirty="0">
                <a:solidFill>
                  <a:srgbClr val="858585"/>
                </a:solidFill>
                <a:latin typeface="Roboto"/>
                <a:ea typeface="Roboto"/>
                <a:cs typeface="Roboto"/>
                <a:sym typeface="Roboto"/>
              </a:endParaRPr>
            </a:p>
            <a:p>
              <a:pPr marL="0" lvl="0" indent="0" algn="ctr" rtl="0">
                <a:lnSpc>
                  <a:spcPct val="115000"/>
                </a:lnSpc>
                <a:spcBef>
                  <a:spcPts val="1600"/>
                </a:spcBef>
                <a:spcAft>
                  <a:spcPts val="1600"/>
                </a:spcAft>
                <a:buNone/>
              </a:pPr>
              <a:r>
                <a:rPr lang="en" sz="800" dirty="0">
                  <a:solidFill>
                    <a:srgbClr val="858585"/>
                  </a:solidFill>
                  <a:latin typeface="Roboto"/>
                  <a:ea typeface="Roboto"/>
                  <a:cs typeface="Roboto"/>
                  <a:sym typeface="Roboto"/>
                </a:rPr>
                <a:t>Show the file - PostProcessedData</a:t>
              </a:r>
              <a:endParaRPr sz="800" dirty="0">
                <a:solidFill>
                  <a:srgbClr val="858585"/>
                </a:solidFill>
                <a:latin typeface="Roboto"/>
                <a:ea typeface="Roboto"/>
                <a:cs typeface="Roboto"/>
                <a:sym typeface="Roboto"/>
              </a:endParaRPr>
            </a:p>
          </p:txBody>
        </p:sp>
        <p:sp>
          <p:nvSpPr>
            <p:cNvPr id="231" name="Google Shape;231;p22"/>
            <p:cNvSpPr txBox="1"/>
            <p:nvPr/>
          </p:nvSpPr>
          <p:spPr>
            <a:xfrm>
              <a:off x="6349356"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4</a:t>
              </a:r>
              <a:endParaRPr sz="800" b="1">
                <a:solidFill>
                  <a:srgbClr val="858585"/>
                </a:solidFill>
                <a:latin typeface="Roboto"/>
                <a:ea typeface="Roboto"/>
                <a:cs typeface="Roboto"/>
                <a:sym typeface="Roboto"/>
              </a:endParaRPr>
            </a:p>
          </p:txBody>
        </p:sp>
      </p:grpSp>
      <p:grpSp>
        <p:nvGrpSpPr>
          <p:cNvPr id="232" name="Google Shape;232;p22"/>
          <p:cNvGrpSpPr/>
          <p:nvPr/>
        </p:nvGrpSpPr>
        <p:grpSpPr>
          <a:xfrm>
            <a:off x="7264213" y="1948510"/>
            <a:ext cx="1359905" cy="1897975"/>
            <a:chOff x="7264213" y="1948510"/>
            <a:chExt cx="1359905" cy="1897975"/>
          </a:xfrm>
        </p:grpSpPr>
        <p:sp>
          <p:nvSpPr>
            <p:cNvPr id="233" name="Google Shape;233;p22"/>
            <p:cNvSpPr/>
            <p:nvPr/>
          </p:nvSpPr>
          <p:spPr>
            <a:xfrm>
              <a:off x="7647018" y="1948510"/>
              <a:ext cx="594300" cy="594300"/>
            </a:xfrm>
            <a:prstGeom prst="ellipse">
              <a:avLst/>
            </a:prstGeom>
            <a:noFill/>
            <a:ln w="38100"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txBox="1"/>
            <p:nvPr/>
          </p:nvSpPr>
          <p:spPr>
            <a:xfrm>
              <a:off x="7264213" y="2652285"/>
              <a:ext cx="1359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A61C00"/>
                  </a:solidFill>
                  <a:latin typeface="Roboto"/>
                  <a:ea typeface="Roboto"/>
                  <a:cs typeface="Roboto"/>
                  <a:sym typeface="Roboto"/>
                </a:rPr>
                <a:t>Prepare data</a:t>
              </a:r>
              <a:endParaRPr sz="1000" b="1">
                <a:solidFill>
                  <a:srgbClr val="A61C00"/>
                </a:solidFill>
                <a:latin typeface="Roboto"/>
                <a:ea typeface="Roboto"/>
                <a:cs typeface="Roboto"/>
                <a:sym typeface="Roboto"/>
              </a:endParaRPr>
            </a:p>
          </p:txBody>
        </p:sp>
        <p:sp>
          <p:nvSpPr>
            <p:cNvPr id="235" name="Google Shape;235;p22"/>
            <p:cNvSpPr txBox="1"/>
            <p:nvPr/>
          </p:nvSpPr>
          <p:spPr>
            <a:xfrm>
              <a:off x="7264218" y="3109085"/>
              <a:ext cx="13599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dirty="0">
                  <a:solidFill>
                    <a:srgbClr val="85200C"/>
                  </a:solidFill>
                  <a:latin typeface="Roboto"/>
                  <a:ea typeface="Roboto"/>
                  <a:cs typeface="Roboto"/>
                  <a:sym typeface="Roboto"/>
                </a:rPr>
                <a:t>Prepare data for FMM and output into csv</a:t>
              </a:r>
              <a:endParaRPr sz="800" dirty="0">
                <a:solidFill>
                  <a:srgbClr val="85200C"/>
                </a:solidFill>
                <a:latin typeface="Roboto"/>
                <a:ea typeface="Roboto"/>
                <a:cs typeface="Roboto"/>
                <a:sym typeface="Roboto"/>
              </a:endParaRPr>
            </a:p>
            <a:p>
              <a:pPr marL="0" lvl="0" indent="0" algn="ctr" rtl="0">
                <a:lnSpc>
                  <a:spcPct val="115000"/>
                </a:lnSpc>
                <a:spcBef>
                  <a:spcPts val="1600"/>
                </a:spcBef>
                <a:spcAft>
                  <a:spcPts val="0"/>
                </a:spcAft>
                <a:buNone/>
              </a:pPr>
              <a:r>
                <a:rPr lang="en" sz="800" dirty="0">
                  <a:solidFill>
                    <a:srgbClr val="85200C"/>
                  </a:solidFill>
                  <a:latin typeface="Roboto"/>
                  <a:ea typeface="Roboto"/>
                  <a:cs typeface="Roboto"/>
                  <a:sym typeface="Roboto"/>
                </a:rPr>
                <a:t>Show the file - FMM_2017 inputs ATM age distribution</a:t>
              </a:r>
              <a:endParaRPr sz="800" dirty="0">
                <a:solidFill>
                  <a:srgbClr val="85200C"/>
                </a:solidFill>
                <a:latin typeface="Roboto"/>
                <a:ea typeface="Roboto"/>
                <a:cs typeface="Roboto"/>
                <a:sym typeface="Roboto"/>
              </a:endParaRPr>
            </a:p>
            <a:p>
              <a:pPr marL="0" lvl="0" indent="0" algn="ctr" rtl="0">
                <a:lnSpc>
                  <a:spcPct val="115000"/>
                </a:lnSpc>
                <a:spcBef>
                  <a:spcPts val="1600"/>
                </a:spcBef>
                <a:spcAft>
                  <a:spcPts val="1600"/>
                </a:spcAft>
                <a:buNone/>
              </a:pPr>
              <a:endParaRPr sz="800" dirty="0">
                <a:solidFill>
                  <a:srgbClr val="85200C"/>
                </a:solidFill>
                <a:latin typeface="Roboto"/>
                <a:ea typeface="Roboto"/>
                <a:cs typeface="Roboto"/>
                <a:sym typeface="Roboto"/>
              </a:endParaRPr>
            </a:p>
          </p:txBody>
        </p:sp>
        <p:sp>
          <p:nvSpPr>
            <p:cNvPr id="236" name="Google Shape;236;p22"/>
            <p:cNvSpPr txBox="1"/>
            <p:nvPr/>
          </p:nvSpPr>
          <p:spPr>
            <a:xfrm>
              <a:off x="7725768" y="2109685"/>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5</a:t>
              </a:r>
              <a:endParaRPr sz="800" b="1">
                <a:solidFill>
                  <a:srgbClr val="858585"/>
                </a:solidFill>
                <a:latin typeface="Roboto"/>
                <a:ea typeface="Roboto"/>
                <a:cs typeface="Roboto"/>
                <a:sym typeface="Roboto"/>
              </a:endParaRPr>
            </a:p>
          </p:txBody>
        </p:sp>
      </p:grpSp>
      <p:sp>
        <p:nvSpPr>
          <p:cNvPr id="237" name="Google Shape;237;p22"/>
          <p:cNvSpPr/>
          <p:nvPr/>
        </p:nvSpPr>
        <p:spPr>
          <a:xfrm>
            <a:off x="3004357" y="2251735"/>
            <a:ext cx="3534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4358720" y="2251735"/>
            <a:ext cx="3534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713595" y="2251735"/>
            <a:ext cx="3534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7079257" y="2251735"/>
            <a:ext cx="3534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3"/>
          <p:cNvSpPr txBox="1">
            <a:spLocks noGrp="1"/>
          </p:cNvSpPr>
          <p:nvPr>
            <p:ph type="title"/>
          </p:nvPr>
        </p:nvSpPr>
        <p:spPr>
          <a:xfrm>
            <a:off x="648275" y="561450"/>
            <a:ext cx="7492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matching - a bit of context</a:t>
            </a:r>
            <a:endParaRPr/>
          </a:p>
        </p:txBody>
      </p:sp>
      <p:sp>
        <p:nvSpPr>
          <p:cNvPr id="246" name="Google Shape;246;p23"/>
          <p:cNvSpPr txBox="1">
            <a:spLocks noGrp="1"/>
          </p:cNvSpPr>
          <p:nvPr>
            <p:ph type="body" idx="1"/>
          </p:nvPr>
        </p:nvSpPr>
        <p:spPr>
          <a:xfrm>
            <a:off x="2708350" y="1535375"/>
            <a:ext cx="6377700" cy="1265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The 2017 CAA movement data had </a:t>
            </a:r>
            <a:r>
              <a:rPr lang="en" sz="1400" b="1" dirty="0"/>
              <a:t>2.2m</a:t>
            </a:r>
            <a:r>
              <a:rPr lang="en" sz="1400" dirty="0"/>
              <a:t> records for arrivals and departures at 46 UK reporting airports</a:t>
            </a:r>
            <a:endParaRPr sz="1400" dirty="0"/>
          </a:p>
          <a:p>
            <a:pPr marL="457200" lvl="0" indent="-317500" algn="l" rtl="0">
              <a:spcBef>
                <a:spcPts val="0"/>
              </a:spcBef>
              <a:spcAft>
                <a:spcPts val="0"/>
              </a:spcAft>
              <a:buSzPts val="1400"/>
              <a:buChar char="●"/>
            </a:pPr>
            <a:r>
              <a:rPr lang="en" sz="1400" dirty="0"/>
              <a:t>The IBA fleet inventory has </a:t>
            </a:r>
            <a:r>
              <a:rPr lang="en" sz="1400" b="1" dirty="0"/>
              <a:t>28k (</a:t>
            </a:r>
            <a:r>
              <a:rPr lang="en-GB" sz="1400" b="1" dirty="0"/>
              <a:t>after cleaning</a:t>
            </a:r>
            <a:r>
              <a:rPr lang="en" sz="1400" b="1" dirty="0"/>
              <a:t>) </a:t>
            </a:r>
            <a:r>
              <a:rPr lang="en" sz="1400" dirty="0"/>
              <a:t>unique aircraft registrations representing the commercial aviation market across the world (active as of 2017)</a:t>
            </a:r>
            <a:endParaRPr sz="1400"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 </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b="1" i="1" dirty="0"/>
          </a:p>
        </p:txBody>
      </p:sp>
      <p:pic>
        <p:nvPicPr>
          <p:cNvPr id="247" name="Google Shape;247;p23"/>
          <p:cNvPicPr preferRelativeResize="0"/>
          <p:nvPr/>
        </p:nvPicPr>
        <p:blipFill>
          <a:blip r:embed="rId3">
            <a:alphaModFix/>
          </a:blip>
          <a:stretch>
            <a:fillRect/>
          </a:stretch>
        </p:blipFill>
        <p:spPr>
          <a:xfrm>
            <a:off x="145800" y="1377425"/>
            <a:ext cx="2532550" cy="1581300"/>
          </a:xfrm>
          <a:prstGeom prst="rect">
            <a:avLst/>
          </a:prstGeom>
          <a:noFill/>
          <a:ln>
            <a:noFill/>
          </a:ln>
        </p:spPr>
      </p:pic>
      <p:sp>
        <p:nvSpPr>
          <p:cNvPr id="248" name="Google Shape;248;p23"/>
          <p:cNvSpPr txBox="1"/>
          <p:nvPr/>
        </p:nvSpPr>
        <p:spPr>
          <a:xfrm>
            <a:off x="1944750" y="3239500"/>
            <a:ext cx="5643000" cy="1581300"/>
          </a:xfrm>
          <a:prstGeom prst="rect">
            <a:avLst/>
          </a:prstGeom>
          <a:solidFill>
            <a:srgbClr val="CFE2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20124D"/>
                </a:solidFill>
                <a:latin typeface="Lato"/>
                <a:ea typeface="Lato"/>
                <a:cs typeface="Lato"/>
                <a:sym typeface="Lato"/>
              </a:rPr>
              <a:t>Quiz time (as of 2017) - closest one gets a treat</a:t>
            </a:r>
            <a:endParaRPr b="1" u="sng" dirty="0">
              <a:solidFill>
                <a:srgbClr val="20124D"/>
              </a:solidFill>
              <a:latin typeface="Lato"/>
              <a:ea typeface="Lato"/>
              <a:cs typeface="Lato"/>
              <a:sym typeface="Lato"/>
            </a:endParaRPr>
          </a:p>
          <a:p>
            <a:pPr marL="0" lvl="0" indent="0" algn="ctr" rtl="0">
              <a:spcBef>
                <a:spcPts val="0"/>
              </a:spcBef>
              <a:spcAft>
                <a:spcPts val="0"/>
              </a:spcAft>
              <a:buNone/>
            </a:pPr>
            <a:endParaRPr dirty="0">
              <a:solidFill>
                <a:srgbClr val="20124D"/>
              </a:solidFill>
              <a:latin typeface="Lato"/>
              <a:ea typeface="Lato"/>
              <a:cs typeface="Lato"/>
              <a:sym typeface="Lato"/>
            </a:endParaRPr>
          </a:p>
          <a:p>
            <a:pPr marL="0" lvl="0" indent="0" algn="ctr" rtl="0">
              <a:spcBef>
                <a:spcPts val="0"/>
              </a:spcBef>
              <a:spcAft>
                <a:spcPts val="0"/>
              </a:spcAft>
              <a:buNone/>
            </a:pPr>
            <a:r>
              <a:rPr lang="en" i="1" dirty="0">
                <a:solidFill>
                  <a:srgbClr val="20124D"/>
                </a:solidFill>
                <a:latin typeface="Lato"/>
                <a:ea typeface="Lato"/>
                <a:cs typeface="Lato"/>
                <a:sym typeface="Lato"/>
              </a:rPr>
              <a:t>Largest airline (AOC) in the world operates how many aircraft?</a:t>
            </a:r>
            <a:endParaRPr i="1" dirty="0">
              <a:solidFill>
                <a:srgbClr val="20124D"/>
              </a:solidFill>
              <a:latin typeface="Lato"/>
              <a:ea typeface="Lato"/>
              <a:cs typeface="Lato"/>
              <a:sym typeface="Lato"/>
            </a:endParaRPr>
          </a:p>
          <a:p>
            <a:pPr marL="0" lvl="0" indent="0" algn="ctr" rtl="0">
              <a:spcBef>
                <a:spcPts val="0"/>
              </a:spcBef>
              <a:spcAft>
                <a:spcPts val="0"/>
              </a:spcAft>
              <a:buNone/>
            </a:pPr>
            <a:r>
              <a:rPr lang="en" i="1" dirty="0">
                <a:solidFill>
                  <a:srgbClr val="20124D"/>
                </a:solidFill>
                <a:latin typeface="Lato"/>
                <a:ea typeface="Lato"/>
                <a:cs typeface="Lato"/>
                <a:sym typeface="Lato"/>
              </a:rPr>
              <a:t> </a:t>
            </a:r>
            <a:endParaRPr i="1" dirty="0">
              <a:solidFill>
                <a:srgbClr val="20124D"/>
              </a:solidFill>
              <a:latin typeface="Lato"/>
              <a:ea typeface="Lato"/>
              <a:cs typeface="Lato"/>
              <a:sym typeface="Lato"/>
            </a:endParaRPr>
          </a:p>
          <a:p>
            <a:pPr marL="0" lvl="0" indent="0" algn="ctr" rtl="0">
              <a:spcBef>
                <a:spcPts val="0"/>
              </a:spcBef>
              <a:spcAft>
                <a:spcPts val="0"/>
              </a:spcAft>
              <a:buNone/>
            </a:pPr>
            <a:r>
              <a:rPr lang="en" i="1" dirty="0">
                <a:solidFill>
                  <a:srgbClr val="20124D"/>
                </a:solidFill>
                <a:latin typeface="Lato"/>
                <a:ea typeface="Lato"/>
                <a:cs typeface="Lato"/>
                <a:sym typeface="Lato"/>
              </a:rPr>
              <a:t>What is the largest non US airline in terms of fleet? </a:t>
            </a:r>
            <a:endParaRPr i="1" dirty="0">
              <a:solidFill>
                <a:srgbClr val="20124D"/>
              </a:solidFill>
              <a:latin typeface="Lato"/>
              <a:ea typeface="Lato"/>
              <a:cs typeface="Lato"/>
              <a:sym typeface="Lato"/>
            </a:endParaRPr>
          </a:p>
          <a:p>
            <a:pPr marL="0" lvl="0" indent="0" algn="ctr" rtl="0">
              <a:spcBef>
                <a:spcPts val="0"/>
              </a:spcBef>
              <a:spcAft>
                <a:spcPts val="0"/>
              </a:spcAft>
              <a:buNone/>
            </a:pPr>
            <a:endParaRPr i="1" dirty="0">
              <a:solidFill>
                <a:srgbClr val="20124D"/>
              </a:solidFill>
              <a:latin typeface="Lato"/>
              <a:ea typeface="Lato"/>
              <a:cs typeface="Lato"/>
              <a:sym typeface="Lato"/>
            </a:endParaRPr>
          </a:p>
          <a:p>
            <a:pPr marL="0" lvl="0" indent="0" algn="ctr" rtl="0">
              <a:spcBef>
                <a:spcPts val="0"/>
              </a:spcBef>
              <a:spcAft>
                <a:spcPts val="0"/>
              </a:spcAft>
              <a:buNone/>
            </a:pPr>
            <a:r>
              <a:rPr lang="en" i="1" dirty="0">
                <a:solidFill>
                  <a:srgbClr val="20124D"/>
                </a:solidFill>
                <a:latin typeface="Lato"/>
                <a:ea typeface="Lato"/>
                <a:cs typeface="Lato"/>
                <a:sym typeface="Lato"/>
              </a:rPr>
              <a:t>What is the fleet count of British Airways ? Ryanair? and Easyjet?</a:t>
            </a:r>
            <a:r>
              <a:rPr lang="en" dirty="0">
                <a:solidFill>
                  <a:srgbClr val="20124D"/>
                </a:solidFill>
                <a:latin typeface="Lato"/>
                <a:ea typeface="Lato"/>
                <a:cs typeface="Lato"/>
                <a:sym typeface="Lato"/>
              </a:rPr>
              <a:t> </a:t>
            </a:r>
            <a:endParaRPr dirty="0">
              <a:solidFill>
                <a:srgbClr val="20124D"/>
              </a:solidFill>
              <a:latin typeface="Lato"/>
              <a:ea typeface="Lato"/>
              <a:cs typeface="Lato"/>
              <a:sym typeface="Lato"/>
            </a:endParaRPr>
          </a:p>
        </p:txBody>
      </p:sp>
      <p:sp>
        <p:nvSpPr>
          <p:cNvPr id="249" name="Google Shape;249;p23"/>
          <p:cNvSpPr/>
          <p:nvPr/>
        </p:nvSpPr>
        <p:spPr>
          <a:xfrm>
            <a:off x="935175" y="1770225"/>
            <a:ext cx="542100" cy="233700"/>
          </a:xfrm>
          <a:prstGeom prst="roundRect">
            <a:avLst>
              <a:gd name="adj" fmla="val 16667"/>
            </a:avLst>
          </a:prstGeom>
          <a:noFill/>
          <a:ln w="9525" cap="flat" cmpd="sng">
            <a:solidFill>
              <a:srgbClr val="0000FF"/>
            </a:solidFill>
            <a:prstDash val="solid"/>
            <a:round/>
            <a:headEnd type="none" w="sm" len="sm"/>
            <a:tailEnd type="none" w="sm" len="sm"/>
          </a:ln>
          <a:effectLst>
            <a:outerShdw blurRad="57150" dist="19050" dir="5400000" algn="bl" rotWithShape="0">
              <a:srgbClr val="000000">
                <a:alpha val="7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 name="Google Shape;250;p23"/>
          <p:cNvCxnSpPr>
            <a:endCxn id="249" idx="3"/>
          </p:cNvCxnSpPr>
          <p:nvPr/>
        </p:nvCxnSpPr>
        <p:spPr>
          <a:xfrm flipH="1">
            <a:off x="1477275" y="1738275"/>
            <a:ext cx="1466400" cy="148800"/>
          </a:xfrm>
          <a:prstGeom prst="straightConnector1">
            <a:avLst/>
          </a:prstGeom>
          <a:noFill/>
          <a:ln w="9525" cap="flat" cmpd="sng">
            <a:solidFill>
              <a:srgbClr val="0000FF"/>
            </a:solidFill>
            <a:prstDash val="solid"/>
            <a:round/>
            <a:headEnd type="none" w="med" len="med"/>
            <a:tailEnd type="triangle" w="med" len="med"/>
          </a:ln>
        </p:spPr>
      </p:cxnSp>
      <p:cxnSp>
        <p:nvCxnSpPr>
          <p:cNvPr id="251" name="Google Shape;251;p23"/>
          <p:cNvCxnSpPr>
            <a:endCxn id="249" idx="3"/>
          </p:cNvCxnSpPr>
          <p:nvPr/>
        </p:nvCxnSpPr>
        <p:spPr>
          <a:xfrm rot="10800000">
            <a:off x="1477275" y="1887075"/>
            <a:ext cx="1509000" cy="372000"/>
          </a:xfrm>
          <a:prstGeom prst="straightConnector1">
            <a:avLst/>
          </a:prstGeom>
          <a:noFill/>
          <a:ln w="9525" cap="flat" cmpd="sng">
            <a:solidFill>
              <a:srgbClr val="980000"/>
            </a:solidFill>
            <a:prstDash val="solid"/>
            <a:round/>
            <a:headEnd type="none" w="med" len="med"/>
            <a:tailEnd type="triangle" w="med" len="med"/>
          </a:ln>
        </p:spPr>
      </p:cxnSp>
      <p:sp>
        <p:nvSpPr>
          <p:cNvPr id="252" name="Google Shape;252;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4"/>
          <p:cNvSpPr txBox="1">
            <a:spLocks noGrp="1"/>
          </p:cNvSpPr>
          <p:nvPr>
            <p:ph type="title"/>
          </p:nvPr>
        </p:nvSpPr>
        <p:spPr>
          <a:xfrm>
            <a:off x="467600" y="582700"/>
            <a:ext cx="7492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 (summarised) - code </a:t>
            </a:r>
            <a:endParaRPr/>
          </a:p>
        </p:txBody>
      </p:sp>
      <p:sp>
        <p:nvSpPr>
          <p:cNvPr id="258" name="Google Shape;258;p24"/>
          <p:cNvSpPr txBox="1"/>
          <p:nvPr/>
        </p:nvSpPr>
        <p:spPr>
          <a:xfrm>
            <a:off x="467600" y="1349650"/>
            <a:ext cx="6354900" cy="1668300"/>
          </a:xfrm>
          <a:prstGeom prst="rect">
            <a:avLst/>
          </a:prstGeom>
          <a:solidFill>
            <a:srgbClr val="CFE2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u="sng" dirty="0"/>
              <a:t>Routine to allocate a movement into SCLFO</a:t>
            </a:r>
            <a:endParaRPr sz="800" b="1" u="sng" dirty="0"/>
          </a:p>
          <a:p>
            <a:pPr marL="0" lvl="0" indent="0" algn="ctr" rtl="0">
              <a:spcBef>
                <a:spcPts val="0"/>
              </a:spcBef>
              <a:spcAft>
                <a:spcPts val="0"/>
              </a:spcAft>
              <a:buNone/>
            </a:pPr>
            <a:endParaRPr sz="800" b="1" u="sng" dirty="0"/>
          </a:p>
          <a:p>
            <a:pPr marL="0" lvl="0" indent="0" algn="l" rtl="0">
              <a:spcBef>
                <a:spcPts val="0"/>
              </a:spcBef>
              <a:spcAft>
                <a:spcPts val="0"/>
              </a:spcAft>
              <a:buNone/>
            </a:pPr>
            <a:r>
              <a:rPr lang="en" sz="800" dirty="0"/>
              <a:t># Rule 1 - If service_type is "Passenger", the movement is classed as S (Schedule)</a:t>
            </a:r>
            <a:endParaRPr sz="800" dirty="0"/>
          </a:p>
          <a:p>
            <a:pPr marL="0" lvl="0" indent="0" algn="l" rtl="0">
              <a:spcBef>
                <a:spcPts val="0"/>
              </a:spcBef>
              <a:spcAft>
                <a:spcPts val="0"/>
              </a:spcAft>
              <a:buNone/>
            </a:pPr>
            <a:r>
              <a:rPr lang="en" sz="800" dirty="0"/>
              <a:t># Rule 2 - If the aoc_holder_name is one of -</a:t>
            </a:r>
            <a:r>
              <a:rPr lang="en" sz="800" b="1" dirty="0"/>
              <a:t> "RYANAIR", "EASYJET AIRLINE COMPANY LTD", "EASYJET SWITZERLAND“ </a:t>
            </a:r>
            <a:r>
              <a:rPr lang="en-GB" sz="800" b="1" dirty="0"/>
              <a:t>or</a:t>
            </a:r>
            <a:r>
              <a:rPr lang="en" sz="800" b="1" dirty="0"/>
              <a:t> "JET2.COM LTD" </a:t>
            </a:r>
            <a:r>
              <a:rPr lang="en" sz="800" dirty="0"/>
              <a:t>- Then movement is reclassed as L (Low Cost)</a:t>
            </a:r>
            <a:endParaRPr sz="800" dirty="0"/>
          </a:p>
          <a:p>
            <a:pPr marL="0" lvl="0" indent="0" algn="l" rtl="0">
              <a:spcBef>
                <a:spcPts val="0"/>
              </a:spcBef>
              <a:spcAft>
                <a:spcPts val="0"/>
              </a:spcAft>
              <a:buNone/>
            </a:pPr>
            <a:r>
              <a:rPr lang="en" sz="800" dirty="0"/>
              <a:t># Rule 3 - if operation_type is "Charter" , then movement is reclassed as C (Charter)</a:t>
            </a:r>
            <a:endParaRPr sz="800" dirty="0"/>
          </a:p>
          <a:p>
            <a:pPr marL="0" lvl="0" indent="0" algn="l" rtl="0">
              <a:spcBef>
                <a:spcPts val="0"/>
              </a:spcBef>
              <a:spcAft>
                <a:spcPts val="0"/>
              </a:spcAft>
              <a:buNone/>
            </a:pPr>
            <a:r>
              <a:rPr lang="en" sz="800" dirty="0"/>
              <a:t># Rule 4 - if service_type is either "Cargo Only" or "Transit Cargo" , then movement is reclassed as F (Freighter)</a:t>
            </a:r>
            <a:endParaRPr sz="800" dirty="0"/>
          </a:p>
          <a:p>
            <a:pPr marL="0" lvl="0" indent="0" algn="l" rtl="0">
              <a:spcBef>
                <a:spcPts val="0"/>
              </a:spcBef>
              <a:spcAft>
                <a:spcPts val="0"/>
              </a:spcAft>
              <a:buNone/>
            </a:pPr>
            <a:r>
              <a:rPr lang="en" sz="800" dirty="0"/>
              <a:t># Rule 5 - if operation_type is "Government Charter" , then movement is reclassed as O (Other)</a:t>
            </a:r>
            <a:endParaRPr sz="800" dirty="0"/>
          </a:p>
          <a:p>
            <a:pPr marL="0" lvl="0" indent="0" algn="l" rtl="0">
              <a:spcBef>
                <a:spcPts val="0"/>
              </a:spcBef>
              <a:spcAft>
                <a:spcPts val="0"/>
              </a:spcAft>
              <a:buNone/>
            </a:pPr>
            <a:r>
              <a:rPr lang="en" sz="800" dirty="0"/>
              <a:t># Rule 6 - if pax_terminal_total &amp; pax_transit_total &amp; cargo_weight_kg are all zero, then movement is reclassed as O (Other)</a:t>
            </a:r>
            <a:endParaRPr sz="800" dirty="0"/>
          </a:p>
          <a:p>
            <a:pPr marL="0" lvl="0" indent="0" algn="l" rtl="0">
              <a:spcBef>
                <a:spcPts val="0"/>
              </a:spcBef>
              <a:spcAft>
                <a:spcPts val="0"/>
              </a:spcAft>
              <a:buNone/>
            </a:pPr>
            <a:r>
              <a:rPr lang="en" sz="800" dirty="0"/>
              <a:t># Rule 7- if the lastnext airport is in the UK and Chartered, it is classed as O</a:t>
            </a:r>
            <a:endParaRPr sz="800" dirty="0"/>
          </a:p>
          <a:p>
            <a:pPr marL="0" lvl="0" indent="0" algn="l" rtl="0">
              <a:spcBef>
                <a:spcPts val="0"/>
              </a:spcBef>
              <a:spcAft>
                <a:spcPts val="0"/>
              </a:spcAft>
              <a:buNone/>
            </a:pPr>
            <a:r>
              <a:rPr lang="en" sz="800" dirty="0"/>
              <a:t># Rule 8 - if the flight movement is S or L and has either reporting or last nextairport SPASM zone as 599, it is classed as O (Other)</a:t>
            </a:r>
            <a:endParaRPr sz="800" dirty="0"/>
          </a:p>
        </p:txBody>
      </p:sp>
      <p:sp>
        <p:nvSpPr>
          <p:cNvPr id="259" name="Google Shape;259;p24"/>
          <p:cNvSpPr txBox="1"/>
          <p:nvPr/>
        </p:nvSpPr>
        <p:spPr>
          <a:xfrm>
            <a:off x="467600" y="3315500"/>
            <a:ext cx="3000000" cy="1222200"/>
          </a:xfrm>
          <a:prstGeom prst="rect">
            <a:avLst/>
          </a:prstGeom>
          <a:solidFill>
            <a:srgbClr val="D0E0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u="sng"/>
              <a:t>Routine to calculate seat class from available seats</a:t>
            </a:r>
            <a:endParaRPr sz="800" b="1" u="sng"/>
          </a:p>
          <a:p>
            <a:pPr marL="0" lvl="0" indent="0" algn="l" rtl="0">
              <a:spcBef>
                <a:spcPts val="0"/>
              </a:spcBef>
              <a:spcAft>
                <a:spcPts val="0"/>
              </a:spcAft>
              <a:buNone/>
            </a:pPr>
            <a:endParaRPr sz="800" b="1"/>
          </a:p>
          <a:p>
            <a:pPr marL="0" lvl="0" indent="0" algn="l" rtl="0">
              <a:spcBef>
                <a:spcPts val="0"/>
              </a:spcBef>
              <a:spcAft>
                <a:spcPts val="0"/>
              </a:spcAft>
              <a:buNone/>
            </a:pPr>
            <a:r>
              <a:rPr lang="en" sz="800"/>
              <a:t>If value is &lt; = 1 then seat class is </a:t>
            </a:r>
            <a:r>
              <a:rPr lang="en" sz="800" b="1"/>
              <a:t>0</a:t>
            </a:r>
            <a:endParaRPr sz="800" b="1"/>
          </a:p>
          <a:p>
            <a:pPr marL="0" lvl="0" indent="0" algn="l" rtl="0">
              <a:spcBef>
                <a:spcPts val="0"/>
              </a:spcBef>
              <a:spcAft>
                <a:spcPts val="0"/>
              </a:spcAft>
              <a:buNone/>
            </a:pPr>
            <a:r>
              <a:rPr lang="en" sz="800"/>
              <a:t>If value is &gt; 1 and &lt; = 70 then seat class is </a:t>
            </a:r>
            <a:r>
              <a:rPr lang="en" sz="800" b="1"/>
              <a:t>1</a:t>
            </a:r>
            <a:endParaRPr sz="800" b="1"/>
          </a:p>
          <a:p>
            <a:pPr marL="0" lvl="0" indent="0" algn="l" rtl="0">
              <a:spcBef>
                <a:spcPts val="0"/>
              </a:spcBef>
              <a:spcAft>
                <a:spcPts val="0"/>
              </a:spcAft>
              <a:buNone/>
            </a:pPr>
            <a:r>
              <a:rPr lang="en" sz="800"/>
              <a:t>If value is &gt; 70 and &lt; =  150 then seat class is </a:t>
            </a:r>
            <a:r>
              <a:rPr lang="en" sz="800" b="1"/>
              <a:t>2</a:t>
            </a:r>
            <a:endParaRPr sz="800" b="1"/>
          </a:p>
          <a:p>
            <a:pPr marL="0" lvl="0" indent="0" algn="l" rtl="0">
              <a:spcBef>
                <a:spcPts val="0"/>
              </a:spcBef>
              <a:spcAft>
                <a:spcPts val="0"/>
              </a:spcAft>
              <a:buNone/>
            </a:pPr>
            <a:r>
              <a:rPr lang="en" sz="800"/>
              <a:t>If value is  &gt; 150 and &lt; =   250 then seat class is </a:t>
            </a:r>
            <a:r>
              <a:rPr lang="en" sz="800" b="1"/>
              <a:t>3</a:t>
            </a:r>
            <a:endParaRPr sz="800" b="1"/>
          </a:p>
          <a:p>
            <a:pPr marL="0" lvl="0" indent="0" algn="l" rtl="0">
              <a:spcBef>
                <a:spcPts val="0"/>
              </a:spcBef>
              <a:spcAft>
                <a:spcPts val="0"/>
              </a:spcAft>
              <a:buNone/>
            </a:pPr>
            <a:r>
              <a:rPr lang="en" sz="800"/>
              <a:t>If value is  &gt; 250 and &lt; =   350 then seat class is </a:t>
            </a:r>
            <a:r>
              <a:rPr lang="en" sz="800" b="1"/>
              <a:t>4</a:t>
            </a:r>
            <a:endParaRPr sz="800" b="1"/>
          </a:p>
          <a:p>
            <a:pPr marL="0" lvl="0" indent="0" algn="l" rtl="0">
              <a:spcBef>
                <a:spcPts val="0"/>
              </a:spcBef>
              <a:spcAft>
                <a:spcPts val="0"/>
              </a:spcAft>
              <a:buNone/>
            </a:pPr>
            <a:r>
              <a:rPr lang="en" sz="800"/>
              <a:t>If value is &gt; than 350 and &lt; = 500  then seat class is </a:t>
            </a:r>
            <a:r>
              <a:rPr lang="en" sz="800" b="1"/>
              <a:t>5</a:t>
            </a:r>
            <a:endParaRPr sz="800" b="1"/>
          </a:p>
          <a:p>
            <a:pPr marL="0" lvl="0" indent="0" algn="l" rtl="0">
              <a:spcBef>
                <a:spcPts val="0"/>
              </a:spcBef>
              <a:spcAft>
                <a:spcPts val="0"/>
              </a:spcAft>
              <a:buNone/>
            </a:pPr>
            <a:r>
              <a:rPr lang="en" sz="800"/>
              <a:t>If value is  &gt; 500  then seat class is </a:t>
            </a:r>
            <a:r>
              <a:rPr lang="en" sz="800" b="1"/>
              <a:t>6</a:t>
            </a:r>
            <a:endParaRPr sz="800" b="1"/>
          </a:p>
        </p:txBody>
      </p:sp>
      <p:pic>
        <p:nvPicPr>
          <p:cNvPr id="260" name="Google Shape;260;p24"/>
          <p:cNvPicPr preferRelativeResize="0"/>
          <p:nvPr/>
        </p:nvPicPr>
        <p:blipFill>
          <a:blip r:embed="rId3">
            <a:alphaModFix/>
          </a:blip>
          <a:stretch>
            <a:fillRect/>
          </a:stretch>
        </p:blipFill>
        <p:spPr>
          <a:xfrm>
            <a:off x="5147475" y="3082851"/>
            <a:ext cx="3000000" cy="1687501"/>
          </a:xfrm>
          <a:prstGeom prst="rect">
            <a:avLst/>
          </a:prstGeom>
          <a:noFill/>
          <a:ln>
            <a:noFill/>
          </a:ln>
        </p:spPr>
      </p:pic>
      <p:sp>
        <p:nvSpPr>
          <p:cNvPr id="261" name="Google Shape;261;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txBox="1">
            <a:spLocks noGrp="1"/>
          </p:cNvSpPr>
          <p:nvPr>
            <p:ph type="title"/>
          </p:nvPr>
        </p:nvSpPr>
        <p:spPr>
          <a:xfrm>
            <a:off x="339275" y="5933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cleaning</a:t>
            </a:r>
            <a:endParaRPr/>
          </a:p>
        </p:txBody>
      </p:sp>
      <p:pic>
        <p:nvPicPr>
          <p:cNvPr id="267" name="Google Shape;267;p25"/>
          <p:cNvPicPr preferRelativeResize="0"/>
          <p:nvPr/>
        </p:nvPicPr>
        <p:blipFill rotWithShape="1">
          <a:blip r:embed="rId3">
            <a:alphaModFix/>
          </a:blip>
          <a:srcRect l="5412" t="10071" r="54964"/>
          <a:stretch/>
        </p:blipFill>
        <p:spPr>
          <a:xfrm>
            <a:off x="339275" y="1381550"/>
            <a:ext cx="3220800" cy="3343925"/>
          </a:xfrm>
          <a:prstGeom prst="rect">
            <a:avLst/>
          </a:prstGeom>
          <a:noFill/>
          <a:ln>
            <a:noFill/>
          </a:ln>
        </p:spPr>
      </p:pic>
      <p:sp>
        <p:nvSpPr>
          <p:cNvPr id="268" name="Google Shape;268;p25"/>
          <p:cNvSpPr txBox="1"/>
          <p:nvPr/>
        </p:nvSpPr>
        <p:spPr>
          <a:xfrm>
            <a:off x="3804500" y="1466575"/>
            <a:ext cx="5005200" cy="32589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Proxima Nova"/>
              <a:buAutoNum type="arabicPeriod"/>
            </a:pPr>
            <a:r>
              <a:rPr lang="en" sz="1300" dirty="0">
                <a:latin typeface="Proxima Nova"/>
                <a:ea typeface="Proxima Nova"/>
                <a:cs typeface="Proxima Nova"/>
                <a:sym typeface="Proxima Nova"/>
              </a:rPr>
              <a:t>Cleaned out 50</a:t>
            </a:r>
            <a:r>
              <a:rPr lang="en-GB" sz="1300" dirty="0">
                <a:latin typeface="Proxima Nova"/>
                <a:ea typeface="Proxima Nova"/>
                <a:cs typeface="Proxima Nova"/>
                <a:sym typeface="Proxima Nova"/>
              </a:rPr>
              <a:t>k</a:t>
            </a:r>
            <a:r>
              <a:rPr lang="en" sz="1300" dirty="0">
                <a:latin typeface="Proxima Nova"/>
                <a:ea typeface="Proxima Nova"/>
                <a:cs typeface="Proxima Nova"/>
                <a:sym typeface="Proxima Nova"/>
              </a:rPr>
              <a:t> reported at non modelled UK airports </a:t>
            </a:r>
            <a:endParaRPr sz="1300" dirty="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eriod"/>
            </a:pPr>
            <a:r>
              <a:rPr lang="en" sz="1300" dirty="0">
                <a:latin typeface="Proxima Nova"/>
                <a:ea typeface="Proxima Nova"/>
                <a:cs typeface="Proxima Nova"/>
                <a:sym typeface="Proxima Nova"/>
              </a:rPr>
              <a:t>Cleaned out 110</a:t>
            </a:r>
            <a:r>
              <a:rPr lang="en-GB" sz="1300" dirty="0">
                <a:latin typeface="Proxima Nova"/>
                <a:ea typeface="Proxima Nova"/>
                <a:cs typeface="Proxima Nova"/>
                <a:sym typeface="Proxima Nova"/>
              </a:rPr>
              <a:t>k </a:t>
            </a:r>
            <a:r>
              <a:rPr lang="en" sz="1300" dirty="0">
                <a:latin typeface="Proxima Nova"/>
                <a:ea typeface="Proxima Nova"/>
                <a:cs typeface="Proxima Nova"/>
                <a:sym typeface="Proxima Nova"/>
              </a:rPr>
              <a:t>are arriving to or departing from non modelled UK airports (~50k of them are OIL RIGS) (O)</a:t>
            </a:r>
            <a:endParaRPr sz="1300" dirty="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eriod"/>
            </a:pPr>
            <a:r>
              <a:rPr lang="en" sz="1300" dirty="0">
                <a:latin typeface="Proxima Nova"/>
                <a:ea typeface="Proxima Nova"/>
                <a:cs typeface="Proxima Nova"/>
                <a:sym typeface="Proxima Nova"/>
              </a:rPr>
              <a:t>Cleaned out </a:t>
            </a:r>
            <a:r>
              <a:rPr lang="en-GB" sz="1300" dirty="0">
                <a:latin typeface="Proxima Nova"/>
                <a:ea typeface="Proxima Nova"/>
                <a:cs typeface="Proxima Nova"/>
                <a:sym typeface="Proxima Nova"/>
              </a:rPr>
              <a:t>~500 records that were</a:t>
            </a:r>
            <a:r>
              <a:rPr lang="en" sz="1300" dirty="0">
                <a:latin typeface="Proxima Nova"/>
                <a:ea typeface="Proxima Nova"/>
                <a:cs typeface="Proxima Nova"/>
                <a:sym typeface="Proxima Nova"/>
              </a:rPr>
              <a:t> arriving to or departing from UNKNOWN airports</a:t>
            </a:r>
            <a:endParaRPr sz="1300" dirty="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eriod"/>
            </a:pPr>
            <a:r>
              <a:rPr lang="en" sz="1300" dirty="0">
                <a:latin typeface="Proxima Nova"/>
                <a:ea typeface="Proxima Nova"/>
                <a:cs typeface="Proxima Nova"/>
                <a:sym typeface="Proxima Nova"/>
              </a:rPr>
              <a:t>Cleaned out 50</a:t>
            </a:r>
            <a:r>
              <a:rPr lang="en-GB" sz="1300" dirty="0">
                <a:latin typeface="Proxima Nova"/>
                <a:ea typeface="Proxima Nova"/>
                <a:cs typeface="Proxima Nova"/>
                <a:sym typeface="Proxima Nova"/>
              </a:rPr>
              <a:t>k</a:t>
            </a:r>
            <a:r>
              <a:rPr lang="en" sz="1300" dirty="0">
                <a:latin typeface="Proxima Nova"/>
                <a:ea typeface="Proxima Nova"/>
                <a:cs typeface="Proxima Nova"/>
                <a:sym typeface="Proxima Nova"/>
              </a:rPr>
              <a:t> records are for Cargo only or Transit Cargo (F)</a:t>
            </a:r>
            <a:endParaRPr sz="1300" dirty="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eriod"/>
            </a:pPr>
            <a:r>
              <a:rPr lang="en" sz="1300" dirty="0">
                <a:latin typeface="Proxima Nova"/>
                <a:ea typeface="Proxima Nova"/>
                <a:cs typeface="Proxima Nova"/>
                <a:sym typeface="Proxima Nova"/>
              </a:rPr>
              <a:t>Cleaned out </a:t>
            </a:r>
            <a:r>
              <a:rPr lang="en-GB" sz="1300" dirty="0">
                <a:latin typeface="Proxima Nova"/>
                <a:ea typeface="Proxima Nova"/>
                <a:cs typeface="Proxima Nova"/>
                <a:sym typeface="Proxima Nova"/>
              </a:rPr>
              <a:t>~500</a:t>
            </a:r>
            <a:r>
              <a:rPr lang="en" sz="1300" dirty="0">
                <a:latin typeface="Proxima Nova"/>
                <a:ea typeface="Proxima Nova"/>
                <a:cs typeface="Proxima Nova"/>
                <a:sym typeface="Proxima Nova"/>
              </a:rPr>
              <a:t> are Government Charter (O)</a:t>
            </a:r>
            <a:endParaRPr sz="1300" dirty="0">
              <a:latin typeface="Proxima Nova"/>
              <a:ea typeface="Proxima Nova"/>
              <a:cs typeface="Proxima Nova"/>
              <a:sym typeface="Proxima Nova"/>
            </a:endParaRPr>
          </a:p>
          <a:p>
            <a:pPr marL="457200" lvl="0" indent="-311150" algn="l" rtl="0">
              <a:spcBef>
                <a:spcPts val="0"/>
              </a:spcBef>
              <a:spcAft>
                <a:spcPts val="0"/>
              </a:spcAft>
              <a:buSzPts val="1300"/>
              <a:buFont typeface="Proxima Nova"/>
              <a:buAutoNum type="arabicPeriod"/>
            </a:pPr>
            <a:r>
              <a:rPr lang="en" sz="1300" dirty="0">
                <a:latin typeface="Proxima Nova"/>
                <a:ea typeface="Proxima Nova"/>
                <a:cs typeface="Proxima Nova"/>
                <a:sym typeface="Proxima Nova"/>
              </a:rPr>
              <a:t>Cleaned out 12</a:t>
            </a:r>
            <a:r>
              <a:rPr lang="en-GB" sz="1300" dirty="0">
                <a:latin typeface="Proxima Nova"/>
                <a:ea typeface="Proxima Nova"/>
                <a:cs typeface="Proxima Nova"/>
                <a:sym typeface="Proxima Nova"/>
              </a:rPr>
              <a:t>k</a:t>
            </a:r>
            <a:r>
              <a:rPr lang="en" sz="1300" dirty="0">
                <a:latin typeface="Proxima Nova"/>
                <a:ea typeface="Proxima Nova"/>
                <a:cs typeface="Proxima Nova"/>
                <a:sym typeface="Proxima Nova"/>
              </a:rPr>
              <a:t> records with incomplete information about seating, aircraft type, unmatched registrations or with aircraft types occurring less than 100 times in the UK.</a:t>
            </a:r>
            <a:endParaRPr sz="1300" dirty="0">
              <a:latin typeface="Proxima Nova"/>
              <a:ea typeface="Proxima Nova"/>
              <a:cs typeface="Proxima Nova"/>
              <a:sym typeface="Proxima Nova"/>
            </a:endParaRPr>
          </a:p>
          <a:p>
            <a:pPr marL="457200" lvl="0" indent="0" algn="l" rtl="0">
              <a:spcBef>
                <a:spcPts val="0"/>
              </a:spcBef>
              <a:spcAft>
                <a:spcPts val="0"/>
              </a:spcAft>
              <a:buNone/>
            </a:pPr>
            <a:endParaRPr sz="1300" dirty="0">
              <a:latin typeface="Proxima Nova"/>
              <a:ea typeface="Proxima Nova"/>
              <a:cs typeface="Proxima Nova"/>
              <a:sym typeface="Proxima Nova"/>
            </a:endParaRPr>
          </a:p>
          <a:p>
            <a:pPr marL="0" lvl="0" indent="0" algn="l" rtl="0">
              <a:spcBef>
                <a:spcPts val="0"/>
              </a:spcBef>
              <a:spcAft>
                <a:spcPts val="0"/>
              </a:spcAft>
              <a:buNone/>
            </a:pPr>
            <a:r>
              <a:rPr lang="en" sz="1300" dirty="0">
                <a:latin typeface="Proxima Nova"/>
                <a:ea typeface="Proxima Nova"/>
                <a:cs typeface="Proxima Nova"/>
                <a:sym typeface="Proxima Nova"/>
              </a:rPr>
              <a:t>A total of ~220</a:t>
            </a:r>
            <a:r>
              <a:rPr lang="en-GB" sz="1300" dirty="0">
                <a:latin typeface="Proxima Nova"/>
                <a:ea typeface="Proxima Nova"/>
                <a:cs typeface="Proxima Nova"/>
                <a:sym typeface="Proxima Nova"/>
              </a:rPr>
              <a:t>k</a:t>
            </a:r>
            <a:r>
              <a:rPr lang="en" sz="1300" dirty="0">
                <a:latin typeface="Proxima Nova"/>
                <a:ea typeface="Proxima Nova"/>
                <a:cs typeface="Proxima Nova"/>
                <a:sym typeface="Proxima Nova"/>
              </a:rPr>
              <a:t> records were cleaned out resulting in … </a:t>
            </a:r>
            <a:endParaRPr sz="1300" dirty="0">
              <a:latin typeface="Proxima Nova"/>
              <a:ea typeface="Proxima Nova"/>
              <a:cs typeface="Proxima Nova"/>
              <a:sym typeface="Proxima Nova"/>
            </a:endParaRPr>
          </a:p>
        </p:txBody>
      </p:sp>
      <p:sp>
        <p:nvSpPr>
          <p:cNvPr id="269" name="Google Shape;269;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1640</Words>
  <Application>Microsoft Office PowerPoint</Application>
  <PresentationFormat>On-screen Show (16:9)</PresentationFormat>
  <Paragraphs>192</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Roboto</vt:lpstr>
      <vt:lpstr>Lato</vt:lpstr>
      <vt:lpstr>Raleway</vt:lpstr>
      <vt:lpstr>Arial</vt:lpstr>
      <vt:lpstr>Proxima Nova</vt:lpstr>
      <vt:lpstr>Streamline</vt:lpstr>
      <vt:lpstr>Fleet Mix Model Parameter Generator </vt:lpstr>
      <vt:lpstr>No Agenda ( Welcome to C&amp;C)  Interactive session (interrupt at any time) Fingers crossed for R Studio not being slow I have alternatives</vt:lpstr>
      <vt:lpstr>PowerPoint Presentation</vt:lpstr>
      <vt:lpstr>Project details</vt:lpstr>
      <vt:lpstr>Datasets and lookups available</vt:lpstr>
      <vt:lpstr>Code structure (steps)</vt:lpstr>
      <vt:lpstr>Data matching - a bit of context</vt:lpstr>
      <vt:lpstr>Data processing (summarised) - code </vt:lpstr>
      <vt:lpstr>Data cleaning</vt:lpstr>
      <vt:lpstr>Dataset to use for 2017 fleet modelling parameter review </vt:lpstr>
      <vt:lpstr>Code demo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Fleet Mix Model Parameter Generator </dc:title>
  <cp:lastModifiedBy>Dharmender Tathgur</cp:lastModifiedBy>
  <cp:revision>5</cp:revision>
  <dcterms:modified xsi:type="dcterms:W3CDTF">2019-06-27T09:57:39Z</dcterms:modified>
</cp:coreProperties>
</file>